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37"/>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Lst>
  <p:sldSz cx="18288000" cy="10287000"/>
  <p:notesSz cx="6858000" cy="9144000"/>
  <p:embeddedFontLst>
    <p:embeddedFont>
      <p:font typeface="Popp Kids Bold" charset="1" panose="00000000000000000000"/>
      <p:regular r:id="rId40"/>
    </p:embeddedFont>
    <p:embeddedFont>
      <p:font typeface="Popp Kids Semi-Bold" charset="1" panose="00000000000000000000"/>
      <p:regular r:id="rId41"/>
    </p:embeddedFont>
    <p:embeddedFont>
      <p:font typeface="Popp Kids" charset="1" panose="00000000000000000000"/>
      <p:regular r:id="rId4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slides/slide22.xml" Type="http://schemas.openxmlformats.org/officeDocument/2006/relationships/slide"/><Relationship Id="rId28" Target="slides/slide23.xml" Type="http://schemas.openxmlformats.org/officeDocument/2006/relationships/slide"/><Relationship Id="rId29" Target="slides/slide24.xml" Type="http://schemas.openxmlformats.org/officeDocument/2006/relationships/slide"/><Relationship Id="rId3" Target="viewProps.xml" Type="http://schemas.openxmlformats.org/officeDocument/2006/relationships/viewProps"/><Relationship Id="rId30" Target="slides/slide25.xml" Type="http://schemas.openxmlformats.org/officeDocument/2006/relationships/slide"/><Relationship Id="rId31" Target="slides/slide26.xml" Type="http://schemas.openxmlformats.org/officeDocument/2006/relationships/slide"/><Relationship Id="rId32" Target="slides/slide27.xml" Type="http://schemas.openxmlformats.org/officeDocument/2006/relationships/slide"/><Relationship Id="rId33" Target="slides/slide28.xml" Type="http://schemas.openxmlformats.org/officeDocument/2006/relationships/slide"/><Relationship Id="rId34" Target="slides/slide29.xml" Type="http://schemas.openxmlformats.org/officeDocument/2006/relationships/slide"/><Relationship Id="rId35" Target="slides/slide30.xml" Type="http://schemas.openxmlformats.org/officeDocument/2006/relationships/slide"/><Relationship Id="rId36" Target="slides/slide31.xml" Type="http://schemas.openxmlformats.org/officeDocument/2006/relationships/slide"/><Relationship Id="rId37" Target="notesMasters/notesMaster1.xml" Type="http://schemas.openxmlformats.org/officeDocument/2006/relationships/notesMaster"/><Relationship Id="rId38" Target="theme/theme2.xml" Type="http://schemas.openxmlformats.org/officeDocument/2006/relationships/theme"/><Relationship Id="rId39" Target="notesSlides/notesSlide1.xml" Type="http://schemas.openxmlformats.org/officeDocument/2006/relationships/notesSlide"/><Relationship Id="rId4" Target="theme/theme1.xml" Type="http://schemas.openxmlformats.org/officeDocument/2006/relationships/theme"/><Relationship Id="rId40" Target="fonts/font40.fntdata" Type="http://schemas.openxmlformats.org/officeDocument/2006/relationships/font"/><Relationship Id="rId41" Target="fonts/font41.fntdata" Type="http://schemas.openxmlformats.org/officeDocument/2006/relationships/font"/><Relationship Id="rId42" Target="fonts/font42.fntdata" Type="http://schemas.openxmlformats.org/officeDocument/2006/relationships/font"/><Relationship Id="rId43" Target="notesSlides/notesSlide2.xml" Type="http://schemas.openxmlformats.org/officeDocument/2006/relationships/notesSlide"/><Relationship Id="rId44" Target="notesSlides/notesSlide3.xml" Type="http://schemas.openxmlformats.org/officeDocument/2006/relationships/notesSlide"/><Relationship Id="rId45" Target="notesSlides/notesSlide4.xml" Type="http://schemas.openxmlformats.org/officeDocument/2006/relationships/notesSlide"/><Relationship Id="rId46" Target="notesSlides/notesSlide5.xml" Type="http://schemas.openxmlformats.org/officeDocument/2006/relationships/notesSlide"/><Relationship Id="rId47" Target="notesSlides/notesSlide6.xml" Type="http://schemas.openxmlformats.org/officeDocument/2006/relationships/notesSlide"/><Relationship Id="rId48" Target="notesSlides/notesSlide7.xml" Type="http://schemas.openxmlformats.org/officeDocument/2006/relationships/notesSlid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2.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9.xml" Type="http://schemas.openxmlformats.org/officeDocument/2006/relationships/slide"/></Relationships>
</file>

<file path=ppt/notesSlides/notesSlide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Ronald Alexander, a mind-body psychotherapist says: “An affirmation can work because it has the ability to program your mind into believing the stated concept.” </a:t>
            </a:r>
          </a:p>
          <a:p>
            <a:r>
              <a:rPr lang="en-US"/>
              <a:t/>
            </a:r>
          </a:p>
          <a:p>
            <a:r>
              <a:rPr lang="en-US"/>
              <a:t>Dr Carmen Harra agrees. “Affirmations are proven methods of self-improvement because of their ability to rewire our brains. Much like exercise, they raise the level of feel-good hormones and push our brains to form new clusters of “positive thought” neurons. In the sequence of thought-speech-action, affirmations play an integral role by breaking patterns of negative thoughts, negative speech, and, in turn, negative actions.” </a:t>
            </a:r>
          </a:p>
          <a:p>
            <a:r>
              <a:rPr lang="en-US"/>
              <a:t>1</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In his work, What to Say When You Talk to Yourself, Shad Helmstetter teaches us that we’ll become what we think about the most.</a:t>
            </a:r>
          </a:p>
          <a:p>
            <a:r>
              <a:rPr lang="en-US"/>
              <a:t>“Your success or failure in anything depend on your programming – what you accept from others, and what you say when you talk to yourself,” he says.</a:t>
            </a:r>
          </a:p>
          <a:p>
            <a:r>
              <a:rPr lang="en-US"/>
              <a:t>To illustrate this point, he uses the metaphor of a computer. The keyboard provides input much like the experiences in our lives and the work of our conscious minds. The printer and monitor are the output, which parallel the actions and results in our life.</a:t>
            </a:r>
          </a:p>
          <a:p>
            <a:r>
              <a:rPr lang="en-US"/>
              <a:t>However, the real power resides inside the computer itself. Like our own brains, the software inside processes the information and ultimately dictates the results. When we press the “P” key, the letter “P” shows up on the screen. The only way to change that result would be to reprogram the software to deliver a different result.</a:t>
            </a:r>
          </a:p>
          <a:p>
            <a:r>
              <a:rPr lang="en-US"/>
              <a:t>Likewise, the only way to get different and better results in our lives is to reprogram our subconscious minds by changing what we say when we talk to ourselves¹.</a:t>
            </a:r>
          </a:p>
          <a:p>
            <a:r>
              <a:rPr lang="en-US"/>
              <a:t/>
            </a:r>
          </a:p>
          <a:p>
            <a:r>
              <a:rPr lang="en-US"/>
              <a:t>The average human has 60,000 thoughts per day, and 80% of them – almost 50,000 of those thoughts – are negative.</a:t>
            </a:r>
          </a:p>
          <a:p>
            <a:r>
              <a:rPr lang="en-US"/>
              <a:t/>
            </a:r>
          </a:p>
          <a:p>
            <a:r>
              <a:rPr lang="en-US"/>
              <a:t>Negative self-talk often leads to anxiety and depression through self-fulfilling prophecies, a common issue in which you start believing your own negative propaganda and bring about exactly what you fear. It is no wonder that, according to the research of Dr. Martin Seligman, suicide and depression are ten times more prevalent today than in 1960, and the average onset age has dropped to 14.5 compared to 29.6 years of age just 50 years ago².</a:t>
            </a:r>
          </a:p>
          <a:p>
            <a:r>
              <a:rPr lang="en-US"/>
              <a:t/>
            </a:r>
          </a:p>
          <a:p>
            <a:r>
              <a:rPr lang="en-US"/>
              <a:t>My greatest concern as a parent – and one that I’m sure is shared by many – is for the emotional health of my children. We live in a world of unparalleled opportunity, yet the human condition in many ways seems to be in decline, and nowhere is this more apparent than with our youth.</a:t>
            </a:r>
          </a:p>
          <a:p>
            <a:r>
              <a:rPr lang="en-US"/>
              <a:t/>
            </a:r>
          </a:p>
          <a:p>
            <a:r>
              <a:rPr lang="en-US"/>
              <a:t>The good news for us is that the same self-talk our youth are using to create negative results can be adjusted to bring about desirable outcomes and generate good feelings. One of the easiest and most impactful things we can teach our teenagers to positively reprogram their self-talk is the proper use of affirmations. We can also provide them with tried and true affirmations for teens that have helped millions of their peers.</a:t>
            </a:r>
          </a:p>
          <a:p>
            <a:r>
              <a:rPr lang="en-US"/>
              <a:t/>
            </a:r>
          </a:p>
          <a:p>
            <a:r>
              <a:rPr lang="en-US"/>
              <a:t>Here are several key strategies you can teach your teens about using affirmations:</a:t>
            </a:r>
          </a:p>
          <a:p>
            <a:r>
              <a:rPr lang="en-US"/>
              <a:t/>
            </a:r>
          </a:p>
          <a:p>
            <a:r>
              <a:rPr lang="en-US"/>
              <a:t>Affirmations must be firm, defined statements. Conditional affirmations are not nearly as effective. Avoid words like “hope,” “should,” or “wish” because these are soft and lack the confidence to be effective.</a:t>
            </a:r>
          </a:p>
          <a:p>
            <a:r>
              <a:rPr lang="en-US"/>
              <a:t>Keep affirmations in the present tense. They should not be something you will become in the future; they should always speak to what you are now.</a:t>
            </a:r>
          </a:p>
          <a:p>
            <a:r>
              <a:rPr lang="en-US"/>
              <a:t>Repetition and frequency is critical. We all know the power of repetition when building new habits. The thoughts we have today are simply habits we’ve solidified throughout our lives, so applying affirmations frequently is the key to rebuilding them. Just before bed at night and first thing in the morning are the two most powerful times to employ affirmations.</a:t>
            </a:r>
          </a:p>
          <a:p>
            <a:r>
              <a:rPr lang="en-US"/>
              <a:t>While saying affirmations to yourself is a start, saying them out loud is more powerful. Writing them down is even more potent. The most impactful time to make an affirmation is in the moment of need (e.g. saying or writing the affirmation, “I am good at math” while you are taking a math test).</a:t>
            </a:r>
          </a:p>
          <a:p>
            <a:r>
              <a:rPr lang="en-US"/>
              <a:t>It is important to manage the number of affirmations. Prioritize the top 3 to 5 and start off by focusing on those. You can always expand into new areas over time.</a:t>
            </a:r>
          </a:p>
          <a:p>
            <a:r>
              <a:rPr lang="en-US"/>
              <a:t>8</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In his work, What to Say When You Talk to Yourself, Shad Helmstetter teaches us that we’ll become what we think about the most.</a:t>
            </a:r>
          </a:p>
          <a:p>
            <a:r>
              <a:rPr lang="en-US"/>
              <a:t>“Your success or failure in anything depend on your programming – what you accept from others, and what you say when you talk to yourself,” he says.</a:t>
            </a:r>
          </a:p>
          <a:p>
            <a:r>
              <a:rPr lang="en-US"/>
              <a:t>To illustrate this point, he uses the metaphor of a computer. The keyboard provides input much like the experiences in our lives and the work of our conscious minds. The printer and monitor are the output, which parallel the actions and results in our life.</a:t>
            </a:r>
          </a:p>
          <a:p>
            <a:r>
              <a:rPr lang="en-US"/>
              <a:t>However, the real power resides inside the computer itself. Like our own brains, the software inside processes the information and ultimately dictates the results. When we press the “P” key, the letter “P” shows up on the screen. The only way to change that result would be to reprogram the software to deliver a different result.</a:t>
            </a:r>
          </a:p>
          <a:p>
            <a:r>
              <a:rPr lang="en-US"/>
              <a:t>Likewise, the only way to get different and better results in our lives is to reprogram our subconscious minds by changing what we say when we talk to ourselves¹.</a:t>
            </a:r>
          </a:p>
          <a:p>
            <a:r>
              <a:rPr lang="en-US"/>
              <a:t/>
            </a:r>
          </a:p>
          <a:p>
            <a:r>
              <a:rPr lang="en-US"/>
              <a:t>The average human has 60,000 thoughts per day, and 80% of them – almost 50,000 of those thoughts – are negative.</a:t>
            </a:r>
          </a:p>
          <a:p>
            <a:r>
              <a:rPr lang="en-US"/>
              <a:t/>
            </a:r>
          </a:p>
          <a:p>
            <a:r>
              <a:rPr lang="en-US"/>
              <a:t>Negative self-talk often leads to anxiety and depression through self-fulfilling prophecies, a common issue in which you start believing your own negative propaganda and bring about exactly what you fear. It is no wonder that, according to the research of Dr. Martin Seligman, suicide and depression are ten times more prevalent today than in 1960, and the average onset age has dropped to 14.5 compared to 29.6 years of age just 50 years ago².</a:t>
            </a:r>
          </a:p>
          <a:p>
            <a:r>
              <a:rPr lang="en-US"/>
              <a:t/>
            </a:r>
          </a:p>
          <a:p>
            <a:r>
              <a:rPr lang="en-US"/>
              <a:t>My greatest concern as a parent – and one that I’m sure is shared by many – is for the emotional health of my children. We live in a world of unparalleled opportunity, yet the human condition in many ways seems to be in decline, and nowhere is this more apparent than with our youth.</a:t>
            </a:r>
          </a:p>
          <a:p>
            <a:r>
              <a:rPr lang="en-US"/>
              <a:t/>
            </a:r>
          </a:p>
          <a:p>
            <a:r>
              <a:rPr lang="en-US"/>
              <a:t>The good news for us is that the same self-talk our youth are using to create negative results can be adjusted to bring about desirable outcomes and generate good feelings. One of the easiest and most impactful things we can teach our teenagers to positively reprogram their self-talk is the proper use of affirmations. We can also provide them with tried and true affirmations for teens that have helped millions of their peers.</a:t>
            </a:r>
          </a:p>
          <a:p>
            <a:r>
              <a:rPr lang="en-US"/>
              <a:t/>
            </a:r>
          </a:p>
          <a:p>
            <a:r>
              <a:rPr lang="en-US"/>
              <a:t>Here are several key strategies you can teach your teens about using affirmations:</a:t>
            </a:r>
          </a:p>
          <a:p>
            <a:r>
              <a:rPr lang="en-US"/>
              <a:t/>
            </a:r>
          </a:p>
          <a:p>
            <a:r>
              <a:rPr lang="en-US"/>
              <a:t>Affirmations must be firm, defined statements. Conditional affirmations are not nearly as effective. Avoid words like “hope,” “should,” or “wish” because these are soft and lack the confidence to be effective.</a:t>
            </a:r>
          </a:p>
          <a:p>
            <a:r>
              <a:rPr lang="en-US"/>
              <a:t>Keep affirmations in the present tense. They should not be something you will become in the future; they should always speak to what you are now.</a:t>
            </a:r>
          </a:p>
          <a:p>
            <a:r>
              <a:rPr lang="en-US"/>
              <a:t>Repetition and frequency is critical. We all know the power of repetition when building new habits. The thoughts we have today are simply habits we’ve solidified throughout our lives, so applying affirmations frequently is the key to rebuilding them. Just before bed at night and first thing in the morning are the two most powerful times to employ affirmations.</a:t>
            </a:r>
          </a:p>
          <a:p>
            <a:r>
              <a:rPr lang="en-US"/>
              <a:t>While saying affirmations to yourself is a start, saying them out loud is more powerful. Writing them down is even more potent. The most impactful time to make an affirmation is in the moment of need (e.g. saying or writing the affirmation, “I am good at math” while you are taking a math test).</a:t>
            </a:r>
          </a:p>
          <a:p>
            <a:r>
              <a:rPr lang="en-US"/>
              <a:t>It is important to manage the number of affirmations. Prioritize the top 3 to 5 and start off by focusing on those. You can always expand into new areas over time.</a:t>
            </a:r>
          </a:p>
          <a:p>
            <a:r>
              <a:rPr lang="en-US"/>
              <a:t>9</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In his work, What to Say When You Talk to Yourself, Shad Helmstetter teaches us that we’ll become what we think about the most.</a:t>
            </a:r>
          </a:p>
          <a:p>
            <a:r>
              <a:rPr lang="en-US"/>
              <a:t>“Your success or failure in anything depend on your programming – what you accept from others, and what you say when you talk to yourself,” he says.</a:t>
            </a:r>
          </a:p>
          <a:p>
            <a:r>
              <a:rPr lang="en-US"/>
              <a:t>To illustrate this point, he uses the metaphor of a computer. The keyboard provides input much like the experiences in our lives and the work of our conscious minds. The printer and monitor are the output, which parallel the actions and results in our life.</a:t>
            </a:r>
          </a:p>
          <a:p>
            <a:r>
              <a:rPr lang="en-US"/>
              <a:t>However, the real power resides inside the computer itself. Like our own brains, the software inside processes the information and ultimately dictates the results. When we press the “P” key, the letter “P” shows up on the screen. The only way to change that result would be to reprogram the software to deliver a different result.</a:t>
            </a:r>
          </a:p>
          <a:p>
            <a:r>
              <a:rPr lang="en-US"/>
              <a:t>Likewise, the only way to get different and better results in our lives is to reprogram our subconscious minds by changing what we say when we talk to ourselves¹.</a:t>
            </a:r>
          </a:p>
          <a:p>
            <a:r>
              <a:rPr lang="en-US"/>
              <a:t/>
            </a:r>
          </a:p>
          <a:p>
            <a:r>
              <a:rPr lang="en-US"/>
              <a:t>The average human has 60,000 thoughts per day, and 80% of them – almost 50,000 of those thoughts – are negative.</a:t>
            </a:r>
          </a:p>
          <a:p>
            <a:r>
              <a:rPr lang="en-US"/>
              <a:t/>
            </a:r>
          </a:p>
          <a:p>
            <a:r>
              <a:rPr lang="en-US"/>
              <a:t>Negative self-talk often leads to anxiety and depression through self-fulfilling prophecies, a common issue in which you start believing your own negative propaganda and bring about exactly what you fear. It is no wonder that, according to the research of Dr. Martin Seligman, suicide and depression are ten times more prevalent today than in 1960, and the average onset age has dropped to 14.5 compared to 29.6 years of age just 50 years ago².</a:t>
            </a:r>
          </a:p>
          <a:p>
            <a:r>
              <a:rPr lang="en-US"/>
              <a:t/>
            </a:r>
          </a:p>
          <a:p>
            <a:r>
              <a:rPr lang="en-US"/>
              <a:t>My greatest concern as a parent – and one that I’m sure is shared by many – is for the emotional health of my children. We live in a world of unparalleled opportunity, yet the human condition in many ways seems to be in decline, and nowhere is this more apparent than with our youth.</a:t>
            </a:r>
          </a:p>
          <a:p>
            <a:r>
              <a:rPr lang="en-US"/>
              <a:t/>
            </a:r>
          </a:p>
          <a:p>
            <a:r>
              <a:rPr lang="en-US"/>
              <a:t>The good news for us is that the same self-talk our youth are using to create negative results can be adjusted to bring about desirable outcomes and generate good feelings. One of the easiest and most impactful things we can teach our teenagers to positively reprogram their self-talk is the proper use of affirmations. We can also provide them with tried and true affirmations for teens that have helped millions of their peers.</a:t>
            </a:r>
          </a:p>
          <a:p>
            <a:r>
              <a:rPr lang="en-US"/>
              <a:t/>
            </a:r>
          </a:p>
          <a:p>
            <a:r>
              <a:rPr lang="en-US"/>
              <a:t>Here are several key strategies you can teach your teens about using affirmations:</a:t>
            </a:r>
          </a:p>
          <a:p>
            <a:r>
              <a:rPr lang="en-US"/>
              <a:t/>
            </a:r>
          </a:p>
          <a:p>
            <a:r>
              <a:rPr lang="en-US"/>
              <a:t>Affirmations must be firm, defined statements. Conditional affirmations are not nearly as effective. Avoid words like “hope,” “should,” or “wish” because these are soft and lack the confidence to be effective.</a:t>
            </a:r>
          </a:p>
          <a:p>
            <a:r>
              <a:rPr lang="en-US"/>
              <a:t>Keep affirmations in the present tense. They should not be something you will become in the future; they should always speak to what you are now.</a:t>
            </a:r>
          </a:p>
          <a:p>
            <a:r>
              <a:rPr lang="en-US"/>
              <a:t>Repetition and frequency is critical. We all know the power of repetition when building new habits. The thoughts we have today are simply habits we’ve solidified throughout our lives, so applying affirmations frequently is the key to rebuilding them. Just before bed at night and first thing in the morning are the two most powerful times to employ affirmations.</a:t>
            </a:r>
          </a:p>
          <a:p>
            <a:r>
              <a:rPr lang="en-US"/>
              <a:t>While saying affirmations to yourself is a start, saying them out loud is more powerful. Writing them down is even more potent. The most impactful time to make an affirmation is in the moment of need (e.g. saying or writing the affirmation, “I am good at math” while you are taking a math test).</a:t>
            </a:r>
          </a:p>
          <a:p>
            <a:r>
              <a:rPr lang="en-US"/>
              <a:t>It is important to manage the number of affirmations. Prioritize the top 3 to 5 and start off by focusing on those. You can always expand into new areas over time.</a:t>
            </a:r>
          </a:p>
          <a:p>
            <a:r>
              <a:rPr lang="en-US"/>
              <a:t>11</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Ronald Alexander, a mind-body psychotherapist says: “An affirmation can work because it has the ability to program your mind into believing the stated concept.” </a:t>
            </a:r>
          </a:p>
          <a:p>
            <a:r>
              <a:rPr lang="en-US"/>
              <a:t/>
            </a:r>
          </a:p>
          <a:p>
            <a:r>
              <a:rPr lang="en-US"/>
              <a:t>Dr Carmen Harra agrees. “Affirmations are proven methods of self-improvement because of their ability to rewire our brains. Much like exercise, they raise the level of feel-good hormones and push our brains to form new clusters of “positive thought” neurons. In the sequence of thought-speech-action, affirmations play an integral role by breaking patterns of negative thoughts, negative speech, and, in turn, negative actions.” </a:t>
            </a:r>
          </a:p>
          <a:p>
            <a:r>
              <a:rPr lang="en-US"/>
              <a:t>21</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6.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In his work, What to Say When You Talk to Yourself, Shad Helmstetter teaches us that we’ll become what we think about the most.</a:t>
            </a:r>
          </a:p>
          <a:p>
            <a:r>
              <a:rPr lang="en-US"/>
              <a:t>“Your success or failure in anything depend on your programming – what you accept from others, and what you say when you talk to yourself,” he says.</a:t>
            </a:r>
          </a:p>
          <a:p>
            <a:r>
              <a:rPr lang="en-US"/>
              <a:t>To illustrate this point, he uses the metaphor of a computer. The keyboard provides input much like the experiences in our lives and the work of our conscious minds. The printer and monitor are the output, which parallel the actions and results in our life.</a:t>
            </a:r>
          </a:p>
          <a:p>
            <a:r>
              <a:rPr lang="en-US"/>
              <a:t>However, the real power resides inside the computer itself. Like our own brains, the software inside processes the information and ultimately dictates the results. When we press the “P” key, the letter “P” shows up on the screen. The only way to change that result would be to reprogram the software to deliver a different result.</a:t>
            </a:r>
          </a:p>
          <a:p>
            <a:r>
              <a:rPr lang="en-US"/>
              <a:t>Likewise, the only way to get different and better results in our lives is to reprogram our subconscious minds by changing what we say when we talk to ourselves¹.</a:t>
            </a:r>
          </a:p>
          <a:p>
            <a:r>
              <a:rPr lang="en-US"/>
              <a:t/>
            </a:r>
          </a:p>
          <a:p>
            <a:r>
              <a:rPr lang="en-US"/>
              <a:t>The average human has 60,000 thoughts per day, and 80% of them – almost 50,000 of those thoughts – are negative.</a:t>
            </a:r>
          </a:p>
          <a:p>
            <a:r>
              <a:rPr lang="en-US"/>
              <a:t/>
            </a:r>
          </a:p>
          <a:p>
            <a:r>
              <a:rPr lang="en-US"/>
              <a:t>Negative self-talk often leads to anxiety and depression through self-fulfilling prophecies, a common issue in which you start believing your own negative propaganda and bring about exactly what you fear. It is no wonder that, according to the research of Dr. Martin Seligman, suicide and depression are ten times more prevalent today than in 1960, and the average onset age has dropped to 14.5 compared to 29.6 years of age just 50 years ago².</a:t>
            </a:r>
          </a:p>
          <a:p>
            <a:r>
              <a:rPr lang="en-US"/>
              <a:t/>
            </a:r>
          </a:p>
          <a:p>
            <a:r>
              <a:rPr lang="en-US"/>
              <a:t>My greatest concern as a parent – and one that I’m sure is shared by many – is for the emotional health of my children. We live in a world of unparalleled opportunity, yet the human condition in many ways seems to be in decline, and nowhere is this more apparent than with our youth.</a:t>
            </a:r>
          </a:p>
          <a:p>
            <a:r>
              <a:rPr lang="en-US"/>
              <a:t/>
            </a:r>
          </a:p>
          <a:p>
            <a:r>
              <a:rPr lang="en-US"/>
              <a:t>The good news for us is that the same self-talk our youth are using to create negative results can be adjusted to bring about desirable outcomes and generate good feelings. One of the easiest and most impactful things we can teach our teenagers to positively reprogram their self-talk is the proper use of affirmations. We can also provide them with tried and true affirmations for teens that have helped millions of their peers.</a:t>
            </a:r>
          </a:p>
          <a:p>
            <a:r>
              <a:rPr lang="en-US"/>
              <a:t/>
            </a:r>
          </a:p>
          <a:p>
            <a:r>
              <a:rPr lang="en-US"/>
              <a:t>Here are several key strategies you can teach your teens about using affirmations:</a:t>
            </a:r>
          </a:p>
          <a:p>
            <a:r>
              <a:rPr lang="en-US"/>
              <a:t/>
            </a:r>
          </a:p>
          <a:p>
            <a:r>
              <a:rPr lang="en-US"/>
              <a:t>Affirmations must be firm, defined statements. Conditional affirmations are not nearly as effective. Avoid words like “hope,” “should,” or “wish” because these are soft and lack the confidence to be effective.</a:t>
            </a:r>
          </a:p>
          <a:p>
            <a:r>
              <a:rPr lang="en-US"/>
              <a:t>Keep affirmations in the present tense. They should not be something you will become in the future; they should always speak to what you are now.</a:t>
            </a:r>
          </a:p>
          <a:p>
            <a:r>
              <a:rPr lang="en-US"/>
              <a:t>Repetition and frequency is critical. We all know the power of repetition when building new habits. The thoughts we have today are simply habits we’ve solidified throughout our lives, so applying affirmations frequently is the key to rebuilding them. Just before bed at night and first thing in the morning are the two most powerful times to employ affirmations.</a:t>
            </a:r>
          </a:p>
          <a:p>
            <a:r>
              <a:rPr lang="en-US"/>
              <a:t>While saying affirmations to yourself is a start, saying them out loud is more powerful. Writing them down is even more potent. The most impactful time to make an affirmation is in the moment of need (e.g. saying or writing the affirmation, “I am good at math” while you are taking a math test).</a:t>
            </a:r>
          </a:p>
          <a:p>
            <a:r>
              <a:rPr lang="en-US"/>
              <a:t>It is important to manage the number of affirmations. Prioritize the top 3 to 5 and start off by focusing on those. You can always expand into new areas over time.</a:t>
            </a:r>
          </a:p>
          <a:p>
            <a:r>
              <a:rPr lang="en-US"/>
              <a:t>22</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7.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In his work, What to Say When You Talk to Yourself, Shad Helmstetter teaches us that we’ll become what we think about the most.</a:t>
            </a:r>
          </a:p>
          <a:p>
            <a:r>
              <a:rPr lang="en-US"/>
              <a:t>“Your success or failure in anything depend on your programming – what you accept from others, and what you say when you talk to yourself,” he says.</a:t>
            </a:r>
          </a:p>
          <a:p>
            <a:r>
              <a:rPr lang="en-US"/>
              <a:t>To illustrate this point, he uses the metaphor of a computer. The keyboard provides input much like the experiences in our lives and the work of our conscious minds. The printer and monitor are the output, which parallel the actions and results in our life.</a:t>
            </a:r>
          </a:p>
          <a:p>
            <a:r>
              <a:rPr lang="en-US"/>
              <a:t>However, the real power resides inside the computer itself. Like our own brains, the software inside processes the information and ultimately dictates the results. When we press the “P” key, the letter “P” shows up on the screen. The only way to change that result would be to reprogram the software to deliver a different result.</a:t>
            </a:r>
          </a:p>
          <a:p>
            <a:r>
              <a:rPr lang="en-US"/>
              <a:t>Likewise, the only way to get different and better results in our lives is to reprogram our subconscious minds by changing what we say when we talk to ourselves¹.</a:t>
            </a:r>
          </a:p>
          <a:p>
            <a:r>
              <a:rPr lang="en-US"/>
              <a:t/>
            </a:r>
          </a:p>
          <a:p>
            <a:r>
              <a:rPr lang="en-US"/>
              <a:t>The average human has 60,000 thoughts per day, and 80% of them – almost 50,000 of those thoughts – are negative.</a:t>
            </a:r>
          </a:p>
          <a:p>
            <a:r>
              <a:rPr lang="en-US"/>
              <a:t/>
            </a:r>
          </a:p>
          <a:p>
            <a:r>
              <a:rPr lang="en-US"/>
              <a:t>Negative self-talk often leads to anxiety and depression through self-fulfilling prophecies, a common issue in which you start believing your own negative propaganda and bring about exactly what you fear. It is no wonder that, according to the research of Dr. Martin Seligman, suicide and depression are ten times more prevalent today than in 1960, and the average onset age has dropped to 14.5 compared to 29.6 years of age just 50 years ago².</a:t>
            </a:r>
          </a:p>
          <a:p>
            <a:r>
              <a:rPr lang="en-US"/>
              <a:t/>
            </a:r>
          </a:p>
          <a:p>
            <a:r>
              <a:rPr lang="en-US"/>
              <a:t>My greatest concern as a parent – and one that I’m sure is shared by many – is for the emotional health of my children. We live in a world of unparalleled opportunity, yet the human condition in many ways seems to be in decline, and nowhere is this more apparent than with our youth.</a:t>
            </a:r>
          </a:p>
          <a:p>
            <a:r>
              <a:rPr lang="en-US"/>
              <a:t/>
            </a:r>
          </a:p>
          <a:p>
            <a:r>
              <a:rPr lang="en-US"/>
              <a:t>The good news for us is that the same self-talk our youth are using to create negative results can be adjusted to bring about desirable outcomes and generate good feelings. One of the easiest and most impactful things we can teach our teenagers to positively reprogram their self-talk is the proper use of affirmations. We can also provide them with tried and true affirmations for teens that have helped millions of their peers.</a:t>
            </a:r>
          </a:p>
          <a:p>
            <a:r>
              <a:rPr lang="en-US"/>
              <a:t/>
            </a:r>
          </a:p>
          <a:p>
            <a:r>
              <a:rPr lang="en-US"/>
              <a:t>Here are several key strategies you can teach your teens about using affirmations:</a:t>
            </a:r>
          </a:p>
          <a:p>
            <a:r>
              <a:rPr lang="en-US"/>
              <a:t/>
            </a:r>
          </a:p>
          <a:p>
            <a:r>
              <a:rPr lang="en-US"/>
              <a:t>Affirmations must be firm, defined statements. Conditional affirmations are not nearly as effective. Avoid words like “hope,” “should,” or “wish” because these are soft and lack the confidence to be effective.</a:t>
            </a:r>
          </a:p>
          <a:p>
            <a:r>
              <a:rPr lang="en-US"/>
              <a:t>Keep affirmations in the present tense. They should not be something you will become in the future; they should always speak to what you are now.</a:t>
            </a:r>
          </a:p>
          <a:p>
            <a:r>
              <a:rPr lang="en-US"/>
              <a:t>Repetition and frequency is critical. We all know the power of repetition when building new habits. The thoughts we have today are simply habits we’ve solidified throughout our lives, so applying affirmations frequently is the key to rebuilding them. Just before bed at night and first thing in the morning are the two most powerful times to employ affirmations.</a:t>
            </a:r>
          </a:p>
          <a:p>
            <a:r>
              <a:rPr lang="en-US"/>
              <a:t>While saying affirmations to yourself is a start, saying them out loud is more powerful. Writing them down is even more potent. The most impactful time to make an affirmation is in the moment of need (e.g. saying or writing the affirmation, “I am good at math” while you are taking a math test).</a:t>
            </a:r>
          </a:p>
          <a:p>
            <a:r>
              <a:rPr lang="en-US"/>
              <a:t>It is important to manage the number of affirmations. Prioritize the top 3 to 5 and start off by focusing on those. You can always expand into new areas over time.</a:t>
            </a:r>
          </a:p>
          <a:p>
            <a:r>
              <a:rPr lang="en-US"/>
              <a:t>32</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2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3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3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BBCFFF"/>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1617784" y="1647582"/>
            <a:ext cx="15477627" cy="6592482"/>
            <a:chOff x="0" y="0"/>
            <a:chExt cx="20636836" cy="8789976"/>
          </a:xfrm>
        </p:grpSpPr>
        <p:sp>
          <p:nvSpPr>
            <p:cNvPr name="Freeform 7" id="7"/>
            <p:cNvSpPr/>
            <p:nvPr/>
          </p:nvSpPr>
          <p:spPr>
            <a:xfrm flipH="false" flipV="false" rot="0">
              <a:off x="0" y="0"/>
              <a:ext cx="20636836" cy="8789976"/>
            </a:xfrm>
            <a:custGeom>
              <a:avLst/>
              <a:gdLst/>
              <a:ahLst/>
              <a:cxnLst/>
              <a:rect r="r" b="b" t="t" l="l"/>
              <a:pathLst>
                <a:path h="8789976" w="20636836">
                  <a:moveTo>
                    <a:pt x="0" y="0"/>
                  </a:moveTo>
                  <a:lnTo>
                    <a:pt x="20636836" y="0"/>
                  </a:lnTo>
                  <a:lnTo>
                    <a:pt x="20636836" y="8789976"/>
                  </a:lnTo>
                  <a:lnTo>
                    <a:pt x="0" y="8789976"/>
                  </a:lnTo>
                  <a:close/>
                </a:path>
              </a:pathLst>
            </a:custGeom>
            <a:solidFill>
              <a:srgbClr val="3B3460">
                <a:alpha val="0"/>
              </a:srgbClr>
            </a:solidFill>
          </p:spPr>
        </p:sp>
        <p:sp>
          <p:nvSpPr>
            <p:cNvPr name="TextBox 8" id="8"/>
            <p:cNvSpPr txBox="true"/>
            <p:nvPr/>
          </p:nvSpPr>
          <p:spPr>
            <a:xfrm>
              <a:off x="0" y="-114300"/>
              <a:ext cx="20636836" cy="8904276"/>
            </a:xfrm>
            <a:prstGeom prst="rect">
              <a:avLst/>
            </a:prstGeom>
          </p:spPr>
          <p:txBody>
            <a:bodyPr anchor="ctr" rtlCol="false" tIns="0" lIns="0" bIns="0" rIns="0"/>
            <a:lstStyle/>
            <a:p>
              <a:pPr algn="ctr">
                <a:lnSpc>
                  <a:spcPts val="16200"/>
                </a:lnSpc>
              </a:pPr>
              <a:r>
                <a:rPr lang="en-US" b="true" sz="15000" spc="1200">
                  <a:solidFill>
                    <a:srgbClr val="3B3460"/>
                  </a:solidFill>
                  <a:latin typeface="Popp Kids Bold"/>
                  <a:ea typeface="Popp Kids Bold"/>
                  <a:cs typeface="Popp Kids Bold"/>
                  <a:sym typeface="Popp Kids Bold"/>
                </a:rPr>
                <a:t>Affirmations</a:t>
              </a:r>
            </a:p>
          </p:txBody>
        </p:sp>
      </p:grpSp>
      <p:grpSp>
        <p:nvGrpSpPr>
          <p:cNvPr name="Group 9" id="9"/>
          <p:cNvGrpSpPr/>
          <p:nvPr/>
        </p:nvGrpSpPr>
        <p:grpSpPr>
          <a:xfrm rot="0">
            <a:off x="3322568" y="8968794"/>
            <a:ext cx="12068060" cy="1113418"/>
            <a:chOff x="0" y="0"/>
            <a:chExt cx="16090746" cy="1484558"/>
          </a:xfrm>
        </p:grpSpPr>
        <p:sp>
          <p:nvSpPr>
            <p:cNvPr name="Freeform 10" id="10"/>
            <p:cNvSpPr/>
            <p:nvPr/>
          </p:nvSpPr>
          <p:spPr>
            <a:xfrm flipH="false" flipV="false" rot="0">
              <a:off x="0" y="0"/>
              <a:ext cx="16090747" cy="1484558"/>
            </a:xfrm>
            <a:custGeom>
              <a:avLst/>
              <a:gdLst/>
              <a:ahLst/>
              <a:cxnLst/>
              <a:rect r="r" b="b" t="t" l="l"/>
              <a:pathLst>
                <a:path h="1484558" w="16090747">
                  <a:moveTo>
                    <a:pt x="0" y="0"/>
                  </a:moveTo>
                  <a:lnTo>
                    <a:pt x="16090747" y="0"/>
                  </a:lnTo>
                  <a:lnTo>
                    <a:pt x="16090747" y="1484558"/>
                  </a:lnTo>
                  <a:lnTo>
                    <a:pt x="0" y="1484558"/>
                  </a:lnTo>
                  <a:close/>
                </a:path>
              </a:pathLst>
            </a:custGeom>
            <a:solidFill>
              <a:srgbClr val="000000">
                <a:alpha val="0"/>
              </a:srgbClr>
            </a:solidFill>
          </p:spPr>
        </p:sp>
        <p:sp>
          <p:nvSpPr>
            <p:cNvPr name="TextBox 11" id="11"/>
            <p:cNvSpPr txBox="true"/>
            <p:nvPr/>
          </p:nvSpPr>
          <p:spPr>
            <a:xfrm>
              <a:off x="0" y="-66675"/>
              <a:ext cx="16090746" cy="1551233"/>
            </a:xfrm>
            <a:prstGeom prst="rect">
              <a:avLst/>
            </a:prstGeom>
          </p:spPr>
          <p:txBody>
            <a:bodyPr anchor="t" rtlCol="false" tIns="0" lIns="0" bIns="0" rIns="0"/>
            <a:lstStyle/>
            <a:p>
              <a:pPr algn="ctr">
                <a:lnSpc>
                  <a:spcPts val="3600"/>
                </a:lnSpc>
              </a:pPr>
              <a:r>
                <a:rPr lang="en-US" b="true" sz="3000" spc="600">
                  <a:solidFill>
                    <a:srgbClr val="3B3460"/>
                  </a:solidFill>
                  <a:latin typeface="Popp Kids Semi-Bold"/>
                  <a:ea typeface="Popp Kids Semi-Bold"/>
                  <a:cs typeface="Popp Kids Semi-Bold"/>
                  <a:sym typeface="Popp Kids Semi-Bold"/>
                </a:rPr>
                <a:t>A positive beginning to the day</a:t>
              </a:r>
            </a:p>
            <a:p>
              <a:pPr algn="ctr">
                <a:lnSpc>
                  <a:spcPts val="3600"/>
                </a:lnSpc>
              </a:pPr>
            </a:p>
          </p:txBody>
        </p:sp>
      </p:gr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A8F0E1"/>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3" id="3"/>
          <p:cNvSpPr/>
          <p:nvPr/>
        </p:nvSpPr>
        <p:spPr>
          <a:xfrm flipH="false" flipV="false" rot="0">
            <a:off x="0" y="0"/>
            <a:ext cx="4221957" cy="10287000"/>
          </a:xfrm>
          <a:custGeom>
            <a:avLst/>
            <a:gdLst/>
            <a:ahLst/>
            <a:cxnLst/>
            <a:rect r="r" b="b" t="t" l="l"/>
            <a:pathLst>
              <a:path h="10287000" w="4221957">
                <a:moveTo>
                  <a:pt x="0" y="0"/>
                </a:moveTo>
                <a:lnTo>
                  <a:pt x="4221957" y="0"/>
                </a:lnTo>
                <a:lnTo>
                  <a:pt x="4221957" y="10287000"/>
                </a:lnTo>
                <a:lnTo>
                  <a:pt x="0" y="10287000"/>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4" id="4"/>
          <p:cNvGrpSpPr/>
          <p:nvPr/>
        </p:nvGrpSpPr>
        <p:grpSpPr>
          <a:xfrm rot="0">
            <a:off x="4978694" y="468375"/>
            <a:ext cx="12280606" cy="7766517"/>
            <a:chOff x="0" y="0"/>
            <a:chExt cx="16374142" cy="10355356"/>
          </a:xfrm>
        </p:grpSpPr>
        <p:sp>
          <p:nvSpPr>
            <p:cNvPr name="Freeform 5" id="5"/>
            <p:cNvSpPr/>
            <p:nvPr/>
          </p:nvSpPr>
          <p:spPr>
            <a:xfrm flipH="false" flipV="false" rot="0">
              <a:off x="0" y="0"/>
              <a:ext cx="16374142" cy="10355356"/>
            </a:xfrm>
            <a:custGeom>
              <a:avLst/>
              <a:gdLst/>
              <a:ahLst/>
              <a:cxnLst/>
              <a:rect r="r" b="b" t="t" l="l"/>
              <a:pathLst>
                <a:path h="10355356" w="16374142">
                  <a:moveTo>
                    <a:pt x="0" y="0"/>
                  </a:moveTo>
                  <a:lnTo>
                    <a:pt x="16374142" y="0"/>
                  </a:lnTo>
                  <a:lnTo>
                    <a:pt x="16374142" y="10355356"/>
                  </a:lnTo>
                  <a:lnTo>
                    <a:pt x="0" y="10355356"/>
                  </a:lnTo>
                  <a:close/>
                </a:path>
              </a:pathLst>
            </a:custGeom>
            <a:solidFill>
              <a:srgbClr val="000000">
                <a:alpha val="0"/>
              </a:srgbClr>
            </a:solidFill>
          </p:spPr>
        </p:sp>
        <p:sp>
          <p:nvSpPr>
            <p:cNvPr name="TextBox 6" id="6"/>
            <p:cNvSpPr txBox="true"/>
            <p:nvPr/>
          </p:nvSpPr>
          <p:spPr>
            <a:xfrm>
              <a:off x="0" y="-66675"/>
              <a:ext cx="16374142" cy="10422031"/>
            </a:xfrm>
            <a:prstGeom prst="rect">
              <a:avLst/>
            </a:prstGeom>
          </p:spPr>
          <p:txBody>
            <a:bodyPr anchor="b" rtlCol="false" tIns="0" lIns="0" bIns="0" rIns="0"/>
            <a:lstStyle/>
            <a:p>
              <a:pPr algn="l">
                <a:lnSpc>
                  <a:spcPts val="8316"/>
                </a:lnSpc>
              </a:pPr>
              <a:r>
                <a:rPr lang="en-US" sz="7700" spc="1283">
                  <a:solidFill>
                    <a:srgbClr val="3B3460"/>
                  </a:solidFill>
                  <a:latin typeface="Popp Kids"/>
                  <a:ea typeface="Popp Kids"/>
                  <a:cs typeface="Popp Kids"/>
                  <a:sym typeface="Popp Kids"/>
                </a:rPr>
                <a:t>“Obstacles can’t stop you. Problems can’t stop you. Most of all, other people can’t stop you. Only you can stop you.”</a:t>
              </a:r>
            </a:p>
          </p:txBody>
        </p:sp>
      </p:grpSp>
      <p:grpSp>
        <p:nvGrpSpPr>
          <p:cNvPr name="Group 7" id="7"/>
          <p:cNvGrpSpPr/>
          <p:nvPr/>
        </p:nvGrpSpPr>
        <p:grpSpPr>
          <a:xfrm rot="0">
            <a:off x="4978694" y="8544949"/>
            <a:ext cx="10526232" cy="1426702"/>
            <a:chOff x="0" y="0"/>
            <a:chExt cx="14034976" cy="1902270"/>
          </a:xfrm>
        </p:grpSpPr>
        <p:sp>
          <p:nvSpPr>
            <p:cNvPr name="Freeform 8" id="8"/>
            <p:cNvSpPr/>
            <p:nvPr/>
          </p:nvSpPr>
          <p:spPr>
            <a:xfrm flipH="false" flipV="false" rot="0">
              <a:off x="0" y="0"/>
              <a:ext cx="14034976" cy="1902270"/>
            </a:xfrm>
            <a:custGeom>
              <a:avLst/>
              <a:gdLst/>
              <a:ahLst/>
              <a:cxnLst/>
              <a:rect r="r" b="b" t="t" l="l"/>
              <a:pathLst>
                <a:path h="1902270" w="14034976">
                  <a:moveTo>
                    <a:pt x="0" y="0"/>
                  </a:moveTo>
                  <a:lnTo>
                    <a:pt x="14034976" y="0"/>
                  </a:lnTo>
                  <a:lnTo>
                    <a:pt x="14034976" y="1902270"/>
                  </a:lnTo>
                  <a:lnTo>
                    <a:pt x="0" y="1902270"/>
                  </a:lnTo>
                  <a:close/>
                </a:path>
              </a:pathLst>
            </a:custGeom>
            <a:solidFill>
              <a:srgbClr val="000000">
                <a:alpha val="0"/>
              </a:srgbClr>
            </a:solidFill>
          </p:spPr>
        </p:sp>
        <p:sp>
          <p:nvSpPr>
            <p:cNvPr name="TextBox 9" id="9"/>
            <p:cNvSpPr txBox="true"/>
            <p:nvPr/>
          </p:nvSpPr>
          <p:spPr>
            <a:xfrm>
              <a:off x="0" y="-66675"/>
              <a:ext cx="14034976" cy="1968945"/>
            </a:xfrm>
            <a:prstGeom prst="rect">
              <a:avLst/>
            </a:prstGeom>
          </p:spPr>
          <p:txBody>
            <a:bodyPr anchor="t" rtlCol="false" tIns="0" lIns="0" bIns="0" rIns="0"/>
            <a:lstStyle/>
            <a:p>
              <a:pPr algn="l">
                <a:lnSpc>
                  <a:spcPts val="3600"/>
                </a:lnSpc>
              </a:pPr>
              <a:r>
                <a:rPr lang="en-US" b="true" sz="3000" spc="600">
                  <a:solidFill>
                    <a:srgbClr val="3B3460"/>
                  </a:solidFill>
                  <a:latin typeface="Popp Kids Bold"/>
                  <a:ea typeface="Popp Kids Bold"/>
                  <a:cs typeface="Popp Kids Bold"/>
                  <a:sym typeface="Popp Kids Bold"/>
                </a:rPr>
                <a:t>- </a:t>
              </a:r>
              <a:r>
                <a:rPr lang="en-US" b="true" sz="3000" spc="600">
                  <a:solidFill>
                    <a:srgbClr val="3B3460"/>
                  </a:solidFill>
                  <a:latin typeface="Popp Kids Bold"/>
                  <a:ea typeface="Popp Kids Bold"/>
                  <a:cs typeface="Popp Kids Bold"/>
                  <a:sym typeface="Popp Kids Bold"/>
                </a:rPr>
                <a:t>Jeffrey Gitomer</a:t>
              </a:r>
            </a:p>
          </p:txBody>
        </p:sp>
      </p:gr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00C2B2"/>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0" y="0"/>
            <a:ext cx="4221957" cy="10287000"/>
          </a:xfrm>
          <a:custGeom>
            <a:avLst/>
            <a:gdLst/>
            <a:ahLst/>
            <a:cxnLst/>
            <a:rect r="r" b="b" t="t" l="l"/>
            <a:pathLst>
              <a:path h="10287000" w="4221957">
                <a:moveTo>
                  <a:pt x="0" y="0"/>
                </a:moveTo>
                <a:lnTo>
                  <a:pt x="4221957" y="0"/>
                </a:lnTo>
                <a:lnTo>
                  <a:pt x="4221957" y="10287000"/>
                </a:lnTo>
                <a:lnTo>
                  <a:pt x="0" y="102870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4595672" y="1028700"/>
            <a:ext cx="13266968" cy="7525817"/>
            <a:chOff x="0" y="0"/>
            <a:chExt cx="17689290" cy="10034422"/>
          </a:xfrm>
        </p:grpSpPr>
        <p:sp>
          <p:nvSpPr>
            <p:cNvPr name="Freeform 5" id="5"/>
            <p:cNvSpPr/>
            <p:nvPr/>
          </p:nvSpPr>
          <p:spPr>
            <a:xfrm flipH="false" flipV="false" rot="0">
              <a:off x="0" y="0"/>
              <a:ext cx="17689289" cy="10034422"/>
            </a:xfrm>
            <a:custGeom>
              <a:avLst/>
              <a:gdLst/>
              <a:ahLst/>
              <a:cxnLst/>
              <a:rect r="r" b="b" t="t" l="l"/>
              <a:pathLst>
                <a:path h="10034422" w="17689289">
                  <a:moveTo>
                    <a:pt x="0" y="0"/>
                  </a:moveTo>
                  <a:lnTo>
                    <a:pt x="17689289" y="0"/>
                  </a:lnTo>
                  <a:lnTo>
                    <a:pt x="17689289" y="10034422"/>
                  </a:lnTo>
                  <a:lnTo>
                    <a:pt x="0" y="10034422"/>
                  </a:lnTo>
                  <a:close/>
                </a:path>
              </a:pathLst>
            </a:custGeom>
            <a:solidFill>
              <a:srgbClr val="000000">
                <a:alpha val="0"/>
              </a:srgbClr>
            </a:solidFill>
          </p:spPr>
        </p:sp>
        <p:sp>
          <p:nvSpPr>
            <p:cNvPr name="TextBox 6" id="6"/>
            <p:cNvSpPr txBox="true"/>
            <p:nvPr/>
          </p:nvSpPr>
          <p:spPr>
            <a:xfrm>
              <a:off x="0" y="-85725"/>
              <a:ext cx="17689290" cy="10120147"/>
            </a:xfrm>
            <a:prstGeom prst="rect">
              <a:avLst/>
            </a:prstGeom>
          </p:spPr>
          <p:txBody>
            <a:bodyPr anchor="b" rtlCol="false" tIns="0" lIns="0" bIns="0" rIns="0"/>
            <a:lstStyle/>
            <a:p>
              <a:pPr algn="l">
                <a:lnSpc>
                  <a:spcPts val="11016"/>
                </a:lnSpc>
              </a:pPr>
              <a:r>
                <a:rPr lang="en-US" sz="10200" spc="1079">
                  <a:solidFill>
                    <a:srgbClr val="FCF7F7"/>
                  </a:solidFill>
                  <a:latin typeface="Popp Kids"/>
                  <a:ea typeface="Popp Kids"/>
                  <a:cs typeface="Popp Kids"/>
                  <a:sym typeface="Popp Kids"/>
                </a:rPr>
                <a:t>“</a:t>
              </a:r>
              <a:r>
                <a:rPr lang="en-US" sz="10200" spc="1079">
                  <a:solidFill>
                    <a:srgbClr val="FCF7F7"/>
                  </a:solidFill>
                  <a:latin typeface="Popp Kids"/>
                  <a:ea typeface="Popp Kids"/>
                  <a:cs typeface="Popp Kids"/>
                  <a:sym typeface="Popp Kids"/>
                </a:rPr>
                <a:t>Failure is simply an opportunity to begin again, this time more intelligently.”</a:t>
              </a:r>
            </a:p>
          </p:txBody>
        </p:sp>
      </p:grpSp>
      <p:grpSp>
        <p:nvGrpSpPr>
          <p:cNvPr name="Group 7" id="7"/>
          <p:cNvGrpSpPr/>
          <p:nvPr/>
        </p:nvGrpSpPr>
        <p:grpSpPr>
          <a:xfrm rot="0">
            <a:off x="4595672" y="8968359"/>
            <a:ext cx="5731328" cy="579882"/>
            <a:chOff x="0" y="0"/>
            <a:chExt cx="7641770" cy="773176"/>
          </a:xfrm>
        </p:grpSpPr>
        <p:sp>
          <p:nvSpPr>
            <p:cNvPr name="Freeform 8" id="8"/>
            <p:cNvSpPr/>
            <p:nvPr/>
          </p:nvSpPr>
          <p:spPr>
            <a:xfrm flipH="false" flipV="false" rot="0">
              <a:off x="0" y="0"/>
              <a:ext cx="7641770" cy="773176"/>
            </a:xfrm>
            <a:custGeom>
              <a:avLst/>
              <a:gdLst/>
              <a:ahLst/>
              <a:cxnLst/>
              <a:rect r="r" b="b" t="t" l="l"/>
              <a:pathLst>
                <a:path h="773176" w="7641770">
                  <a:moveTo>
                    <a:pt x="0" y="0"/>
                  </a:moveTo>
                  <a:lnTo>
                    <a:pt x="7641770" y="0"/>
                  </a:lnTo>
                  <a:lnTo>
                    <a:pt x="7641770" y="773176"/>
                  </a:lnTo>
                  <a:lnTo>
                    <a:pt x="0" y="773176"/>
                  </a:lnTo>
                  <a:close/>
                </a:path>
              </a:pathLst>
            </a:custGeom>
            <a:solidFill>
              <a:srgbClr val="000000">
                <a:alpha val="0"/>
              </a:srgbClr>
            </a:solidFill>
          </p:spPr>
        </p:sp>
        <p:sp>
          <p:nvSpPr>
            <p:cNvPr name="TextBox 9" id="9"/>
            <p:cNvSpPr txBox="true"/>
            <p:nvPr/>
          </p:nvSpPr>
          <p:spPr>
            <a:xfrm>
              <a:off x="0" y="-66675"/>
              <a:ext cx="7641770" cy="839851"/>
            </a:xfrm>
            <a:prstGeom prst="rect">
              <a:avLst/>
            </a:prstGeom>
          </p:spPr>
          <p:txBody>
            <a:bodyPr anchor="t" rtlCol="false" tIns="0" lIns="0" bIns="0" rIns="0"/>
            <a:lstStyle/>
            <a:p>
              <a:pPr algn="l">
                <a:lnSpc>
                  <a:spcPts val="3600"/>
                </a:lnSpc>
              </a:pPr>
              <a:r>
                <a:rPr lang="en-US" sz="3000" b="true">
                  <a:solidFill>
                    <a:srgbClr val="FCF7F7"/>
                  </a:solidFill>
                  <a:latin typeface="Popp Kids Bold"/>
                  <a:ea typeface="Popp Kids Bold"/>
                  <a:cs typeface="Popp Kids Bold"/>
                  <a:sym typeface="Popp Kids Bold"/>
                </a:rPr>
                <a:t>- </a:t>
              </a:r>
              <a:r>
                <a:rPr lang="en-US" sz="3000" b="true">
                  <a:solidFill>
                    <a:srgbClr val="FCF7F7"/>
                  </a:solidFill>
                  <a:latin typeface="Popp Kids Bold"/>
                  <a:ea typeface="Popp Kids Bold"/>
                  <a:cs typeface="Popp Kids Bold"/>
                  <a:sym typeface="Popp Kids Bold"/>
                </a:rPr>
                <a:t>Henry Ford </a:t>
              </a:r>
            </a:p>
          </p:txBody>
        </p:sp>
      </p:gr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A8F0E1"/>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3" id="3"/>
          <p:cNvSpPr/>
          <p:nvPr/>
        </p:nvSpPr>
        <p:spPr>
          <a:xfrm flipH="false" flipV="false" rot="0">
            <a:off x="0" y="0"/>
            <a:ext cx="4221957" cy="10287000"/>
          </a:xfrm>
          <a:custGeom>
            <a:avLst/>
            <a:gdLst/>
            <a:ahLst/>
            <a:cxnLst/>
            <a:rect r="r" b="b" t="t" l="l"/>
            <a:pathLst>
              <a:path h="10287000" w="4221957">
                <a:moveTo>
                  <a:pt x="0" y="0"/>
                </a:moveTo>
                <a:lnTo>
                  <a:pt x="4221957" y="0"/>
                </a:lnTo>
                <a:lnTo>
                  <a:pt x="4221957" y="10287000"/>
                </a:lnTo>
                <a:lnTo>
                  <a:pt x="0" y="10287000"/>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4" id="4"/>
          <p:cNvGrpSpPr/>
          <p:nvPr/>
        </p:nvGrpSpPr>
        <p:grpSpPr>
          <a:xfrm rot="0">
            <a:off x="4796863" y="3400612"/>
            <a:ext cx="12280606" cy="3485776"/>
            <a:chOff x="0" y="0"/>
            <a:chExt cx="16374142" cy="4647701"/>
          </a:xfrm>
        </p:grpSpPr>
        <p:sp>
          <p:nvSpPr>
            <p:cNvPr name="Freeform 5" id="5"/>
            <p:cNvSpPr/>
            <p:nvPr/>
          </p:nvSpPr>
          <p:spPr>
            <a:xfrm flipH="false" flipV="false" rot="0">
              <a:off x="0" y="0"/>
              <a:ext cx="16374142" cy="4647702"/>
            </a:xfrm>
            <a:custGeom>
              <a:avLst/>
              <a:gdLst/>
              <a:ahLst/>
              <a:cxnLst/>
              <a:rect r="r" b="b" t="t" l="l"/>
              <a:pathLst>
                <a:path h="4647702" w="16374142">
                  <a:moveTo>
                    <a:pt x="0" y="0"/>
                  </a:moveTo>
                  <a:lnTo>
                    <a:pt x="16374142" y="0"/>
                  </a:lnTo>
                  <a:lnTo>
                    <a:pt x="16374142" y="4647702"/>
                  </a:lnTo>
                  <a:lnTo>
                    <a:pt x="0" y="4647702"/>
                  </a:lnTo>
                  <a:close/>
                </a:path>
              </a:pathLst>
            </a:custGeom>
            <a:solidFill>
              <a:srgbClr val="000000">
                <a:alpha val="0"/>
              </a:srgbClr>
            </a:solidFill>
          </p:spPr>
        </p:sp>
        <p:sp>
          <p:nvSpPr>
            <p:cNvPr name="TextBox 6" id="6"/>
            <p:cNvSpPr txBox="true"/>
            <p:nvPr/>
          </p:nvSpPr>
          <p:spPr>
            <a:xfrm>
              <a:off x="0" y="-85725"/>
              <a:ext cx="16374142" cy="4733426"/>
            </a:xfrm>
            <a:prstGeom prst="rect">
              <a:avLst/>
            </a:prstGeom>
          </p:spPr>
          <p:txBody>
            <a:bodyPr anchor="b" rtlCol="false" tIns="0" lIns="0" bIns="0" rIns="0"/>
            <a:lstStyle/>
            <a:p>
              <a:pPr algn="l">
                <a:lnSpc>
                  <a:spcPts val="11016"/>
                </a:lnSpc>
              </a:pPr>
              <a:r>
                <a:rPr lang="en-US" sz="10200" spc="971">
                  <a:solidFill>
                    <a:srgbClr val="3B3460"/>
                  </a:solidFill>
                  <a:latin typeface="Popp Kids"/>
                  <a:ea typeface="Popp Kids"/>
                  <a:cs typeface="Popp Kids"/>
                  <a:sym typeface="Popp Kids"/>
                </a:rPr>
                <a:t>Failure is great feedback</a:t>
              </a:r>
            </a:p>
          </p:txBody>
        </p:sp>
      </p:gr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00C2B2"/>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0" y="0"/>
            <a:ext cx="4221957" cy="10287000"/>
          </a:xfrm>
          <a:custGeom>
            <a:avLst/>
            <a:gdLst/>
            <a:ahLst/>
            <a:cxnLst/>
            <a:rect r="r" b="b" t="t" l="l"/>
            <a:pathLst>
              <a:path h="10287000" w="4221957">
                <a:moveTo>
                  <a:pt x="0" y="0"/>
                </a:moveTo>
                <a:lnTo>
                  <a:pt x="4221957" y="0"/>
                </a:lnTo>
                <a:lnTo>
                  <a:pt x="4221957" y="10287000"/>
                </a:lnTo>
                <a:lnTo>
                  <a:pt x="0" y="102870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4663202" y="1028700"/>
            <a:ext cx="13064378" cy="6978682"/>
            <a:chOff x="0" y="0"/>
            <a:chExt cx="17419170" cy="9304910"/>
          </a:xfrm>
        </p:grpSpPr>
        <p:sp>
          <p:nvSpPr>
            <p:cNvPr name="Freeform 5" id="5"/>
            <p:cNvSpPr/>
            <p:nvPr/>
          </p:nvSpPr>
          <p:spPr>
            <a:xfrm flipH="false" flipV="false" rot="0">
              <a:off x="0" y="0"/>
              <a:ext cx="17419169" cy="9304910"/>
            </a:xfrm>
            <a:custGeom>
              <a:avLst/>
              <a:gdLst/>
              <a:ahLst/>
              <a:cxnLst/>
              <a:rect r="r" b="b" t="t" l="l"/>
              <a:pathLst>
                <a:path h="9304910" w="17419169">
                  <a:moveTo>
                    <a:pt x="0" y="0"/>
                  </a:moveTo>
                  <a:lnTo>
                    <a:pt x="17419169" y="0"/>
                  </a:lnTo>
                  <a:lnTo>
                    <a:pt x="17419169" y="9304910"/>
                  </a:lnTo>
                  <a:lnTo>
                    <a:pt x="0" y="9304910"/>
                  </a:lnTo>
                  <a:close/>
                </a:path>
              </a:pathLst>
            </a:custGeom>
            <a:solidFill>
              <a:srgbClr val="000000">
                <a:alpha val="0"/>
              </a:srgbClr>
            </a:solidFill>
          </p:spPr>
        </p:sp>
        <p:sp>
          <p:nvSpPr>
            <p:cNvPr name="TextBox 6" id="6"/>
            <p:cNvSpPr txBox="true"/>
            <p:nvPr/>
          </p:nvSpPr>
          <p:spPr>
            <a:xfrm>
              <a:off x="0" y="-85725"/>
              <a:ext cx="17419170" cy="9390635"/>
            </a:xfrm>
            <a:prstGeom prst="rect">
              <a:avLst/>
            </a:prstGeom>
          </p:spPr>
          <p:txBody>
            <a:bodyPr anchor="b" rtlCol="false" tIns="0" lIns="0" bIns="0" rIns="0"/>
            <a:lstStyle/>
            <a:p>
              <a:pPr algn="l">
                <a:lnSpc>
                  <a:spcPts val="11016"/>
                </a:lnSpc>
              </a:pPr>
              <a:r>
                <a:rPr lang="en-US" sz="10200" spc="1079">
                  <a:solidFill>
                    <a:srgbClr val="FCF7F7"/>
                  </a:solidFill>
                  <a:latin typeface="Popp Kids"/>
                  <a:ea typeface="Popp Kids"/>
                  <a:cs typeface="Popp Kids"/>
                  <a:sym typeface="Popp Kids"/>
                </a:rPr>
                <a:t>“You miss 100 percent of the shots you don’t take.”</a:t>
              </a:r>
            </a:p>
          </p:txBody>
        </p:sp>
      </p:grpSp>
      <p:grpSp>
        <p:nvGrpSpPr>
          <p:cNvPr name="Group 7" id="7"/>
          <p:cNvGrpSpPr/>
          <p:nvPr/>
        </p:nvGrpSpPr>
        <p:grpSpPr>
          <a:xfrm rot="0">
            <a:off x="4663202" y="8007382"/>
            <a:ext cx="5731328" cy="579882"/>
            <a:chOff x="0" y="0"/>
            <a:chExt cx="7641770" cy="773176"/>
          </a:xfrm>
        </p:grpSpPr>
        <p:sp>
          <p:nvSpPr>
            <p:cNvPr name="Freeform 8" id="8"/>
            <p:cNvSpPr/>
            <p:nvPr/>
          </p:nvSpPr>
          <p:spPr>
            <a:xfrm flipH="false" flipV="false" rot="0">
              <a:off x="0" y="0"/>
              <a:ext cx="7641770" cy="773176"/>
            </a:xfrm>
            <a:custGeom>
              <a:avLst/>
              <a:gdLst/>
              <a:ahLst/>
              <a:cxnLst/>
              <a:rect r="r" b="b" t="t" l="l"/>
              <a:pathLst>
                <a:path h="773176" w="7641770">
                  <a:moveTo>
                    <a:pt x="0" y="0"/>
                  </a:moveTo>
                  <a:lnTo>
                    <a:pt x="7641770" y="0"/>
                  </a:lnTo>
                  <a:lnTo>
                    <a:pt x="7641770" y="773176"/>
                  </a:lnTo>
                  <a:lnTo>
                    <a:pt x="0" y="773176"/>
                  </a:lnTo>
                  <a:close/>
                </a:path>
              </a:pathLst>
            </a:custGeom>
            <a:solidFill>
              <a:srgbClr val="000000">
                <a:alpha val="0"/>
              </a:srgbClr>
            </a:solidFill>
          </p:spPr>
        </p:sp>
        <p:sp>
          <p:nvSpPr>
            <p:cNvPr name="TextBox 9" id="9"/>
            <p:cNvSpPr txBox="true"/>
            <p:nvPr/>
          </p:nvSpPr>
          <p:spPr>
            <a:xfrm>
              <a:off x="0" y="-66675"/>
              <a:ext cx="7641770" cy="839851"/>
            </a:xfrm>
            <a:prstGeom prst="rect">
              <a:avLst/>
            </a:prstGeom>
          </p:spPr>
          <p:txBody>
            <a:bodyPr anchor="t" rtlCol="false" tIns="0" lIns="0" bIns="0" rIns="0"/>
            <a:lstStyle/>
            <a:p>
              <a:pPr algn="l">
                <a:lnSpc>
                  <a:spcPts val="3600"/>
                </a:lnSpc>
              </a:pPr>
              <a:r>
                <a:rPr lang="en-US" sz="3000" b="true">
                  <a:solidFill>
                    <a:srgbClr val="FCF7F7"/>
                  </a:solidFill>
                  <a:latin typeface="Popp Kids Bold"/>
                  <a:ea typeface="Popp Kids Bold"/>
                  <a:cs typeface="Popp Kids Bold"/>
                  <a:sym typeface="Popp Kids Bold"/>
                </a:rPr>
                <a:t>— Wayne Gretsky</a:t>
              </a:r>
            </a:p>
          </p:txBody>
        </p:sp>
      </p:gr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FFFF66"/>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1955435" y="1380592"/>
            <a:ext cx="15477627" cy="7525817"/>
            <a:chOff x="0" y="0"/>
            <a:chExt cx="20636836" cy="10034422"/>
          </a:xfrm>
        </p:grpSpPr>
        <p:sp>
          <p:nvSpPr>
            <p:cNvPr name="Freeform 7" id="7"/>
            <p:cNvSpPr/>
            <p:nvPr/>
          </p:nvSpPr>
          <p:spPr>
            <a:xfrm flipH="false" flipV="false" rot="0">
              <a:off x="0" y="0"/>
              <a:ext cx="20636836" cy="10034422"/>
            </a:xfrm>
            <a:custGeom>
              <a:avLst/>
              <a:gdLst/>
              <a:ahLst/>
              <a:cxnLst/>
              <a:rect r="r" b="b" t="t" l="l"/>
              <a:pathLst>
                <a:path h="10034422" w="20636836">
                  <a:moveTo>
                    <a:pt x="0" y="0"/>
                  </a:moveTo>
                  <a:lnTo>
                    <a:pt x="20636836" y="0"/>
                  </a:lnTo>
                  <a:lnTo>
                    <a:pt x="20636836" y="10034422"/>
                  </a:lnTo>
                  <a:lnTo>
                    <a:pt x="0" y="10034422"/>
                  </a:lnTo>
                  <a:close/>
                </a:path>
              </a:pathLst>
            </a:custGeom>
            <a:solidFill>
              <a:srgbClr val="000000">
                <a:alpha val="0"/>
              </a:srgbClr>
            </a:solidFill>
          </p:spPr>
        </p:sp>
        <p:sp>
          <p:nvSpPr>
            <p:cNvPr name="TextBox 8" id="8"/>
            <p:cNvSpPr txBox="true"/>
            <p:nvPr/>
          </p:nvSpPr>
          <p:spPr>
            <a:xfrm>
              <a:off x="0" y="-85725"/>
              <a:ext cx="20636836" cy="10120147"/>
            </a:xfrm>
            <a:prstGeom prst="rect">
              <a:avLst/>
            </a:prstGeom>
          </p:spPr>
          <p:txBody>
            <a:bodyPr anchor="ctr" rtlCol="false" tIns="0" lIns="0" bIns="0" rIns="0"/>
            <a:lstStyle/>
            <a:p>
              <a:pPr algn="ctr">
                <a:lnSpc>
                  <a:spcPts val="11016"/>
                </a:lnSpc>
              </a:pPr>
              <a:r>
                <a:rPr lang="en-US" sz="10200" spc="1133">
                  <a:solidFill>
                    <a:srgbClr val="3B3460"/>
                  </a:solidFill>
                  <a:latin typeface="Popp Kids"/>
                  <a:ea typeface="Popp Kids"/>
                  <a:cs typeface="Popp Kids"/>
                  <a:sym typeface="Popp Kids"/>
                </a:rPr>
                <a:t>I value my education because it prepares me for a bright and successful future.</a:t>
              </a:r>
            </a:p>
          </p:txBody>
        </p:sp>
      </p:grpSp>
    </p:spTree>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00C2B2"/>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0" y="0"/>
            <a:ext cx="4221957" cy="10287000"/>
          </a:xfrm>
          <a:custGeom>
            <a:avLst/>
            <a:gdLst/>
            <a:ahLst/>
            <a:cxnLst/>
            <a:rect r="r" b="b" t="t" l="l"/>
            <a:pathLst>
              <a:path h="10287000" w="4221957">
                <a:moveTo>
                  <a:pt x="0" y="0"/>
                </a:moveTo>
                <a:lnTo>
                  <a:pt x="4221957" y="0"/>
                </a:lnTo>
                <a:lnTo>
                  <a:pt x="4221957" y="10287000"/>
                </a:lnTo>
                <a:lnTo>
                  <a:pt x="0" y="102870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4820772" y="803600"/>
            <a:ext cx="13064378" cy="6978682"/>
            <a:chOff x="0" y="0"/>
            <a:chExt cx="17419170" cy="9304910"/>
          </a:xfrm>
        </p:grpSpPr>
        <p:sp>
          <p:nvSpPr>
            <p:cNvPr name="Freeform 5" id="5"/>
            <p:cNvSpPr/>
            <p:nvPr/>
          </p:nvSpPr>
          <p:spPr>
            <a:xfrm flipH="false" flipV="false" rot="0">
              <a:off x="0" y="0"/>
              <a:ext cx="17419169" cy="9304910"/>
            </a:xfrm>
            <a:custGeom>
              <a:avLst/>
              <a:gdLst/>
              <a:ahLst/>
              <a:cxnLst/>
              <a:rect r="r" b="b" t="t" l="l"/>
              <a:pathLst>
                <a:path h="9304910" w="17419169">
                  <a:moveTo>
                    <a:pt x="0" y="0"/>
                  </a:moveTo>
                  <a:lnTo>
                    <a:pt x="17419169" y="0"/>
                  </a:lnTo>
                  <a:lnTo>
                    <a:pt x="17419169" y="9304910"/>
                  </a:lnTo>
                  <a:lnTo>
                    <a:pt x="0" y="9304910"/>
                  </a:lnTo>
                  <a:close/>
                </a:path>
              </a:pathLst>
            </a:custGeom>
            <a:solidFill>
              <a:srgbClr val="000000">
                <a:alpha val="0"/>
              </a:srgbClr>
            </a:solidFill>
          </p:spPr>
        </p:sp>
        <p:sp>
          <p:nvSpPr>
            <p:cNvPr name="TextBox 6" id="6"/>
            <p:cNvSpPr txBox="true"/>
            <p:nvPr/>
          </p:nvSpPr>
          <p:spPr>
            <a:xfrm>
              <a:off x="0" y="-85725"/>
              <a:ext cx="17419170" cy="9390635"/>
            </a:xfrm>
            <a:prstGeom prst="rect">
              <a:avLst/>
            </a:prstGeom>
          </p:spPr>
          <p:txBody>
            <a:bodyPr anchor="b" rtlCol="false" tIns="0" lIns="0" bIns="0" rIns="0"/>
            <a:lstStyle/>
            <a:p>
              <a:pPr algn="l">
                <a:lnSpc>
                  <a:spcPts val="11016"/>
                </a:lnSpc>
              </a:pPr>
              <a:r>
                <a:rPr lang="en-US" sz="10200" spc="1079">
                  <a:solidFill>
                    <a:srgbClr val="FCF7F7"/>
                  </a:solidFill>
                  <a:latin typeface="Popp Kids"/>
                  <a:ea typeface="Popp Kids"/>
                  <a:cs typeface="Popp Kids"/>
                  <a:sym typeface="Popp Kids"/>
                </a:rPr>
                <a:t>You haven’t failed until you quit trying.</a:t>
              </a:r>
            </a:p>
          </p:txBody>
        </p:sp>
      </p:grpSp>
    </p:spTree>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3B3460"/>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0" y="0"/>
            <a:ext cx="4221957" cy="10287000"/>
          </a:xfrm>
          <a:custGeom>
            <a:avLst/>
            <a:gdLst/>
            <a:ahLst/>
            <a:cxnLst/>
            <a:rect r="r" b="b" t="t" l="l"/>
            <a:pathLst>
              <a:path h="10287000" w="4221957">
                <a:moveTo>
                  <a:pt x="0" y="0"/>
                </a:moveTo>
                <a:lnTo>
                  <a:pt x="4221957" y="0"/>
                </a:lnTo>
                <a:lnTo>
                  <a:pt x="4221957" y="10287000"/>
                </a:lnTo>
                <a:lnTo>
                  <a:pt x="0" y="102870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4978694" y="685267"/>
            <a:ext cx="12280606" cy="8916467"/>
            <a:chOff x="0" y="0"/>
            <a:chExt cx="16374142" cy="11888622"/>
          </a:xfrm>
        </p:grpSpPr>
        <p:sp>
          <p:nvSpPr>
            <p:cNvPr name="Freeform 5" id="5"/>
            <p:cNvSpPr/>
            <p:nvPr/>
          </p:nvSpPr>
          <p:spPr>
            <a:xfrm flipH="false" flipV="false" rot="0">
              <a:off x="0" y="0"/>
              <a:ext cx="16374142" cy="11888622"/>
            </a:xfrm>
            <a:custGeom>
              <a:avLst/>
              <a:gdLst/>
              <a:ahLst/>
              <a:cxnLst/>
              <a:rect r="r" b="b" t="t" l="l"/>
              <a:pathLst>
                <a:path h="11888622" w="16374142">
                  <a:moveTo>
                    <a:pt x="0" y="0"/>
                  </a:moveTo>
                  <a:lnTo>
                    <a:pt x="16374142" y="0"/>
                  </a:lnTo>
                  <a:lnTo>
                    <a:pt x="16374142" y="11888622"/>
                  </a:lnTo>
                  <a:lnTo>
                    <a:pt x="0" y="11888622"/>
                  </a:lnTo>
                  <a:close/>
                </a:path>
              </a:pathLst>
            </a:custGeom>
            <a:solidFill>
              <a:srgbClr val="000000">
                <a:alpha val="0"/>
              </a:srgbClr>
            </a:solidFill>
          </p:spPr>
        </p:sp>
        <p:sp>
          <p:nvSpPr>
            <p:cNvPr name="TextBox 6" id="6"/>
            <p:cNvSpPr txBox="true"/>
            <p:nvPr/>
          </p:nvSpPr>
          <p:spPr>
            <a:xfrm>
              <a:off x="0" y="-85725"/>
              <a:ext cx="16374142" cy="11974347"/>
            </a:xfrm>
            <a:prstGeom prst="rect">
              <a:avLst/>
            </a:prstGeom>
          </p:spPr>
          <p:txBody>
            <a:bodyPr anchor="b" rtlCol="false" tIns="0" lIns="0" bIns="0" rIns="0"/>
            <a:lstStyle/>
            <a:p>
              <a:pPr algn="l">
                <a:lnSpc>
                  <a:spcPts val="11016"/>
                </a:lnSpc>
              </a:pPr>
              <a:r>
                <a:rPr lang="en-US" sz="10200" spc="1079">
                  <a:solidFill>
                    <a:srgbClr val="FCF7F7"/>
                  </a:solidFill>
                  <a:latin typeface="Popp Kids"/>
                  <a:ea typeface="Popp Kids"/>
                  <a:cs typeface="Popp Kids"/>
                  <a:sym typeface="Popp Kids"/>
                </a:rPr>
                <a:t>The mistakes I made yesterday are creating the person I’ll be tomorrow.</a:t>
              </a:r>
            </a:p>
          </p:txBody>
        </p:sp>
      </p:grpSp>
    </p:spTree>
  </p:cSld>
  <p:clrMapOvr>
    <a:masterClrMapping/>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A8F0E1"/>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1665513" y="1028700"/>
            <a:ext cx="16622487" cy="7525817"/>
            <a:chOff x="0" y="0"/>
            <a:chExt cx="22163316" cy="10034422"/>
          </a:xfrm>
        </p:grpSpPr>
        <p:sp>
          <p:nvSpPr>
            <p:cNvPr name="Freeform 7" id="7"/>
            <p:cNvSpPr/>
            <p:nvPr/>
          </p:nvSpPr>
          <p:spPr>
            <a:xfrm flipH="false" flipV="false" rot="0">
              <a:off x="0" y="0"/>
              <a:ext cx="22163315" cy="10034422"/>
            </a:xfrm>
            <a:custGeom>
              <a:avLst/>
              <a:gdLst/>
              <a:ahLst/>
              <a:cxnLst/>
              <a:rect r="r" b="b" t="t" l="l"/>
              <a:pathLst>
                <a:path h="10034422" w="22163315">
                  <a:moveTo>
                    <a:pt x="0" y="0"/>
                  </a:moveTo>
                  <a:lnTo>
                    <a:pt x="22163315" y="0"/>
                  </a:lnTo>
                  <a:lnTo>
                    <a:pt x="22163315" y="10034422"/>
                  </a:lnTo>
                  <a:lnTo>
                    <a:pt x="0" y="10034422"/>
                  </a:lnTo>
                  <a:close/>
                </a:path>
              </a:pathLst>
            </a:custGeom>
            <a:solidFill>
              <a:srgbClr val="000000">
                <a:alpha val="0"/>
              </a:srgbClr>
            </a:solidFill>
          </p:spPr>
        </p:sp>
        <p:sp>
          <p:nvSpPr>
            <p:cNvPr name="TextBox 8" id="8"/>
            <p:cNvSpPr txBox="true"/>
            <p:nvPr/>
          </p:nvSpPr>
          <p:spPr>
            <a:xfrm>
              <a:off x="0" y="-85725"/>
              <a:ext cx="22163316" cy="10120147"/>
            </a:xfrm>
            <a:prstGeom prst="rect">
              <a:avLst/>
            </a:prstGeom>
          </p:spPr>
          <p:txBody>
            <a:bodyPr anchor="ctr" rtlCol="false" tIns="0" lIns="0" bIns="0" rIns="0"/>
            <a:lstStyle/>
            <a:p>
              <a:pPr algn="ctr">
                <a:lnSpc>
                  <a:spcPts val="11016"/>
                </a:lnSpc>
              </a:pPr>
              <a:r>
                <a:rPr lang="en-US" sz="10200" spc="1019">
                  <a:solidFill>
                    <a:srgbClr val="3B3460"/>
                  </a:solidFill>
                  <a:latin typeface="Popp Kids"/>
                  <a:ea typeface="Popp Kids"/>
                  <a:cs typeface="Popp Kids"/>
                  <a:sym typeface="Popp Kids"/>
                </a:rPr>
                <a:t>“Success is the ability to go from one failure to another with no loss of enthusiasm.”</a:t>
              </a:r>
            </a:p>
          </p:txBody>
        </p:sp>
      </p:grpSp>
      <p:grpSp>
        <p:nvGrpSpPr>
          <p:cNvPr name="Group 9" id="9"/>
          <p:cNvGrpSpPr/>
          <p:nvPr/>
        </p:nvGrpSpPr>
        <p:grpSpPr>
          <a:xfrm rot="0">
            <a:off x="3322568" y="8968794"/>
            <a:ext cx="12068060" cy="1113418"/>
            <a:chOff x="0" y="0"/>
            <a:chExt cx="16090746" cy="1484558"/>
          </a:xfrm>
        </p:grpSpPr>
        <p:sp>
          <p:nvSpPr>
            <p:cNvPr name="Freeform 10" id="10"/>
            <p:cNvSpPr/>
            <p:nvPr/>
          </p:nvSpPr>
          <p:spPr>
            <a:xfrm flipH="false" flipV="false" rot="0">
              <a:off x="0" y="0"/>
              <a:ext cx="16090747" cy="1484558"/>
            </a:xfrm>
            <a:custGeom>
              <a:avLst/>
              <a:gdLst/>
              <a:ahLst/>
              <a:cxnLst/>
              <a:rect r="r" b="b" t="t" l="l"/>
              <a:pathLst>
                <a:path h="1484558" w="16090747">
                  <a:moveTo>
                    <a:pt x="0" y="0"/>
                  </a:moveTo>
                  <a:lnTo>
                    <a:pt x="16090747" y="0"/>
                  </a:lnTo>
                  <a:lnTo>
                    <a:pt x="16090747" y="1484558"/>
                  </a:lnTo>
                  <a:lnTo>
                    <a:pt x="0" y="1484558"/>
                  </a:lnTo>
                  <a:close/>
                </a:path>
              </a:pathLst>
            </a:custGeom>
            <a:solidFill>
              <a:srgbClr val="000000">
                <a:alpha val="0"/>
              </a:srgbClr>
            </a:solidFill>
          </p:spPr>
        </p:sp>
        <p:sp>
          <p:nvSpPr>
            <p:cNvPr name="TextBox 11" id="11"/>
            <p:cNvSpPr txBox="true"/>
            <p:nvPr/>
          </p:nvSpPr>
          <p:spPr>
            <a:xfrm>
              <a:off x="0" y="-66675"/>
              <a:ext cx="16090746" cy="1551233"/>
            </a:xfrm>
            <a:prstGeom prst="rect">
              <a:avLst/>
            </a:prstGeom>
          </p:spPr>
          <p:txBody>
            <a:bodyPr anchor="t" rtlCol="false" tIns="0" lIns="0" bIns="0" rIns="0"/>
            <a:lstStyle/>
            <a:p>
              <a:pPr algn="ctr">
                <a:lnSpc>
                  <a:spcPts val="3600"/>
                </a:lnSpc>
              </a:pPr>
              <a:r>
                <a:rPr lang="en-US" b="true" sz="3000" spc="600">
                  <a:solidFill>
                    <a:srgbClr val="3B3460"/>
                  </a:solidFill>
                  <a:latin typeface="Popp Kids Bold"/>
                  <a:ea typeface="Popp Kids Bold"/>
                  <a:cs typeface="Popp Kids Bold"/>
                  <a:sym typeface="Popp Kids Bold"/>
                </a:rPr>
                <a:t>- Winston Churchill </a:t>
              </a:r>
            </a:p>
          </p:txBody>
        </p:sp>
      </p:grpSp>
    </p:spTree>
  </p:cSld>
  <p:clrMapOvr>
    <a:masterClrMapping/>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FFB8ED"/>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1781673" y="1732483"/>
            <a:ext cx="15477627" cy="7525817"/>
            <a:chOff x="0" y="0"/>
            <a:chExt cx="20636836" cy="10034422"/>
          </a:xfrm>
        </p:grpSpPr>
        <p:sp>
          <p:nvSpPr>
            <p:cNvPr name="Freeform 7" id="7"/>
            <p:cNvSpPr/>
            <p:nvPr/>
          </p:nvSpPr>
          <p:spPr>
            <a:xfrm flipH="false" flipV="false" rot="0">
              <a:off x="0" y="0"/>
              <a:ext cx="20636836" cy="10034422"/>
            </a:xfrm>
            <a:custGeom>
              <a:avLst/>
              <a:gdLst/>
              <a:ahLst/>
              <a:cxnLst/>
              <a:rect r="r" b="b" t="t" l="l"/>
              <a:pathLst>
                <a:path h="10034422" w="20636836">
                  <a:moveTo>
                    <a:pt x="0" y="0"/>
                  </a:moveTo>
                  <a:lnTo>
                    <a:pt x="20636836" y="0"/>
                  </a:lnTo>
                  <a:lnTo>
                    <a:pt x="20636836" y="10034422"/>
                  </a:lnTo>
                  <a:lnTo>
                    <a:pt x="0" y="10034422"/>
                  </a:lnTo>
                  <a:close/>
                </a:path>
              </a:pathLst>
            </a:custGeom>
            <a:solidFill>
              <a:srgbClr val="FCF7F7">
                <a:alpha val="0"/>
              </a:srgbClr>
            </a:solidFill>
          </p:spPr>
        </p:sp>
        <p:sp>
          <p:nvSpPr>
            <p:cNvPr name="TextBox 8" id="8"/>
            <p:cNvSpPr txBox="true"/>
            <p:nvPr/>
          </p:nvSpPr>
          <p:spPr>
            <a:xfrm>
              <a:off x="0" y="-85725"/>
              <a:ext cx="20636836" cy="10120147"/>
            </a:xfrm>
            <a:prstGeom prst="rect">
              <a:avLst/>
            </a:prstGeom>
          </p:spPr>
          <p:txBody>
            <a:bodyPr anchor="ctr" rtlCol="false" tIns="0" lIns="0" bIns="0" rIns="0"/>
            <a:lstStyle/>
            <a:p>
              <a:pPr algn="ctr">
                <a:lnSpc>
                  <a:spcPts val="11016"/>
                </a:lnSpc>
              </a:pPr>
              <a:r>
                <a:rPr lang="en-US" sz="10200" spc="1019">
                  <a:solidFill>
                    <a:srgbClr val="3B3460"/>
                  </a:solidFill>
                  <a:latin typeface="Popp Kids"/>
                  <a:ea typeface="Popp Kids"/>
                  <a:cs typeface="Popp Kids"/>
                  <a:sym typeface="Popp Kids"/>
                </a:rPr>
                <a:t>You don’t have to be great to start, but you have to start to be great. </a:t>
              </a:r>
            </a:p>
            <a:p>
              <a:pPr algn="ctr">
                <a:lnSpc>
                  <a:spcPts val="11016"/>
                </a:lnSpc>
              </a:pPr>
            </a:p>
          </p:txBody>
        </p:sp>
      </p:grpSp>
    </p:spTree>
  </p:cSld>
  <p:clrMapOvr>
    <a:masterClrMapping/>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EBF759"/>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1877663" y="1380592"/>
            <a:ext cx="15584227" cy="7525817"/>
            <a:chOff x="0" y="0"/>
            <a:chExt cx="20778970" cy="10034422"/>
          </a:xfrm>
        </p:grpSpPr>
        <p:sp>
          <p:nvSpPr>
            <p:cNvPr name="Freeform 7" id="7"/>
            <p:cNvSpPr/>
            <p:nvPr/>
          </p:nvSpPr>
          <p:spPr>
            <a:xfrm flipH="false" flipV="false" rot="0">
              <a:off x="0" y="0"/>
              <a:ext cx="20778969" cy="10034422"/>
            </a:xfrm>
            <a:custGeom>
              <a:avLst/>
              <a:gdLst/>
              <a:ahLst/>
              <a:cxnLst/>
              <a:rect r="r" b="b" t="t" l="l"/>
              <a:pathLst>
                <a:path h="10034422" w="20778969">
                  <a:moveTo>
                    <a:pt x="0" y="0"/>
                  </a:moveTo>
                  <a:lnTo>
                    <a:pt x="20778969" y="0"/>
                  </a:lnTo>
                  <a:lnTo>
                    <a:pt x="20778969" y="10034422"/>
                  </a:lnTo>
                  <a:lnTo>
                    <a:pt x="0" y="10034422"/>
                  </a:lnTo>
                  <a:close/>
                </a:path>
              </a:pathLst>
            </a:custGeom>
            <a:solidFill>
              <a:srgbClr val="000000">
                <a:alpha val="0"/>
              </a:srgbClr>
            </a:solidFill>
          </p:spPr>
        </p:sp>
        <p:sp>
          <p:nvSpPr>
            <p:cNvPr name="TextBox 8" id="8"/>
            <p:cNvSpPr txBox="true"/>
            <p:nvPr/>
          </p:nvSpPr>
          <p:spPr>
            <a:xfrm>
              <a:off x="0" y="-85725"/>
              <a:ext cx="20778970" cy="10120147"/>
            </a:xfrm>
            <a:prstGeom prst="rect">
              <a:avLst/>
            </a:prstGeom>
          </p:spPr>
          <p:txBody>
            <a:bodyPr anchor="ctr" rtlCol="false" tIns="0" lIns="0" bIns="0" rIns="0"/>
            <a:lstStyle/>
            <a:p>
              <a:pPr algn="ctr">
                <a:lnSpc>
                  <a:spcPts val="11016"/>
                </a:lnSpc>
              </a:pPr>
              <a:r>
                <a:rPr lang="en-US" sz="10200" spc="1019">
                  <a:solidFill>
                    <a:srgbClr val="3B3460"/>
                  </a:solidFill>
                  <a:latin typeface="Popp Kids"/>
                  <a:ea typeface="Popp Kids"/>
                  <a:cs typeface="Popp Kids"/>
                  <a:sym typeface="Popp Kids"/>
                </a:rPr>
                <a:t>Success is not final; failure is not fatal:</a:t>
              </a:r>
            </a:p>
            <a:p>
              <a:pPr algn="ctr">
                <a:lnSpc>
                  <a:spcPts val="11016"/>
                </a:lnSpc>
              </a:pPr>
              <a:r>
                <a:rPr lang="en-US" sz="10200" spc="1019">
                  <a:solidFill>
                    <a:srgbClr val="3B3460"/>
                  </a:solidFill>
                  <a:latin typeface="Popp Kids"/>
                  <a:ea typeface="Popp Kids"/>
                  <a:cs typeface="Popp Kids"/>
                  <a:sym typeface="Popp Kids"/>
                </a:rPr>
                <a:t>it is the courage to continue that counts.</a:t>
              </a:r>
            </a:p>
          </p:txBody>
        </p:sp>
      </p:gr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EBF759"/>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1370744" y="1442952"/>
            <a:ext cx="16028856" cy="7525842"/>
            <a:chOff x="0" y="0"/>
            <a:chExt cx="21371808" cy="10034456"/>
          </a:xfrm>
        </p:grpSpPr>
        <p:sp>
          <p:nvSpPr>
            <p:cNvPr name="Freeform 7" id="7"/>
            <p:cNvSpPr/>
            <p:nvPr/>
          </p:nvSpPr>
          <p:spPr>
            <a:xfrm flipH="false" flipV="false" rot="0">
              <a:off x="0" y="0"/>
              <a:ext cx="21371809" cy="10034457"/>
            </a:xfrm>
            <a:custGeom>
              <a:avLst/>
              <a:gdLst/>
              <a:ahLst/>
              <a:cxnLst/>
              <a:rect r="r" b="b" t="t" l="l"/>
              <a:pathLst>
                <a:path h="10034457" w="21371809">
                  <a:moveTo>
                    <a:pt x="0" y="0"/>
                  </a:moveTo>
                  <a:lnTo>
                    <a:pt x="21371809" y="0"/>
                  </a:lnTo>
                  <a:lnTo>
                    <a:pt x="21371809" y="10034457"/>
                  </a:lnTo>
                  <a:lnTo>
                    <a:pt x="0" y="10034457"/>
                  </a:lnTo>
                  <a:close/>
                </a:path>
              </a:pathLst>
            </a:custGeom>
            <a:solidFill>
              <a:srgbClr val="000000">
                <a:alpha val="0"/>
              </a:srgbClr>
            </a:solidFill>
          </p:spPr>
        </p:sp>
        <p:sp>
          <p:nvSpPr>
            <p:cNvPr name="TextBox 8" id="8"/>
            <p:cNvSpPr txBox="true"/>
            <p:nvPr/>
          </p:nvSpPr>
          <p:spPr>
            <a:xfrm>
              <a:off x="0" y="-85725"/>
              <a:ext cx="21371808" cy="10120181"/>
            </a:xfrm>
            <a:prstGeom prst="rect">
              <a:avLst/>
            </a:prstGeom>
          </p:spPr>
          <p:txBody>
            <a:bodyPr anchor="ctr" rtlCol="false" tIns="0" lIns="0" bIns="0" rIns="0"/>
            <a:lstStyle/>
            <a:p>
              <a:pPr algn="ctr">
                <a:lnSpc>
                  <a:spcPts val="11016"/>
                </a:lnSpc>
              </a:pPr>
              <a:r>
                <a:rPr lang="en-US" sz="10200" spc="1020">
                  <a:solidFill>
                    <a:srgbClr val="3B3460"/>
                  </a:solidFill>
                  <a:latin typeface="Popp Kids"/>
                  <a:ea typeface="Popp Kids"/>
                  <a:cs typeface="Popp Kids"/>
                  <a:sym typeface="Popp Kids"/>
                </a:rPr>
                <a:t>“If we all did the things we are capable of, we would literally astound ourselves.”</a:t>
              </a:r>
            </a:p>
          </p:txBody>
        </p:sp>
      </p:grpSp>
      <p:grpSp>
        <p:nvGrpSpPr>
          <p:cNvPr name="Group 9" id="9"/>
          <p:cNvGrpSpPr/>
          <p:nvPr/>
        </p:nvGrpSpPr>
        <p:grpSpPr>
          <a:xfrm rot="0">
            <a:off x="3322568" y="8968794"/>
            <a:ext cx="12068060" cy="1113418"/>
            <a:chOff x="0" y="0"/>
            <a:chExt cx="16090746" cy="1484558"/>
          </a:xfrm>
        </p:grpSpPr>
        <p:sp>
          <p:nvSpPr>
            <p:cNvPr name="Freeform 10" id="10"/>
            <p:cNvSpPr/>
            <p:nvPr/>
          </p:nvSpPr>
          <p:spPr>
            <a:xfrm flipH="false" flipV="false" rot="0">
              <a:off x="0" y="0"/>
              <a:ext cx="16090747" cy="1484558"/>
            </a:xfrm>
            <a:custGeom>
              <a:avLst/>
              <a:gdLst/>
              <a:ahLst/>
              <a:cxnLst/>
              <a:rect r="r" b="b" t="t" l="l"/>
              <a:pathLst>
                <a:path h="1484558" w="16090747">
                  <a:moveTo>
                    <a:pt x="0" y="0"/>
                  </a:moveTo>
                  <a:lnTo>
                    <a:pt x="16090747" y="0"/>
                  </a:lnTo>
                  <a:lnTo>
                    <a:pt x="16090747" y="1484558"/>
                  </a:lnTo>
                  <a:lnTo>
                    <a:pt x="0" y="1484558"/>
                  </a:lnTo>
                  <a:close/>
                </a:path>
              </a:pathLst>
            </a:custGeom>
            <a:solidFill>
              <a:srgbClr val="000000">
                <a:alpha val="0"/>
              </a:srgbClr>
            </a:solidFill>
          </p:spPr>
        </p:sp>
        <p:sp>
          <p:nvSpPr>
            <p:cNvPr name="TextBox 11" id="11"/>
            <p:cNvSpPr txBox="true"/>
            <p:nvPr/>
          </p:nvSpPr>
          <p:spPr>
            <a:xfrm>
              <a:off x="0" y="-66675"/>
              <a:ext cx="16090746" cy="1551233"/>
            </a:xfrm>
            <a:prstGeom prst="rect">
              <a:avLst/>
            </a:prstGeom>
          </p:spPr>
          <p:txBody>
            <a:bodyPr anchor="t" rtlCol="false" tIns="0" lIns="0" bIns="0" rIns="0"/>
            <a:lstStyle/>
            <a:p>
              <a:pPr algn="ctr">
                <a:lnSpc>
                  <a:spcPts val="3600"/>
                </a:lnSpc>
              </a:pPr>
              <a:r>
                <a:rPr lang="en-US" b="true" sz="3000" spc="600">
                  <a:solidFill>
                    <a:srgbClr val="3B3460"/>
                  </a:solidFill>
                  <a:latin typeface="Popp Kids Bold"/>
                  <a:ea typeface="Popp Kids Bold"/>
                  <a:cs typeface="Popp Kids Bold"/>
                  <a:sym typeface="Popp Kids Bold"/>
                </a:rPr>
                <a:t>- Thomas Edison </a:t>
              </a:r>
            </a:p>
          </p:txBody>
        </p:sp>
      </p:grpSp>
    </p:spTree>
  </p:cSld>
  <p:clrMapOvr>
    <a:masterClrMapping/>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3B3460"/>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0" y="0"/>
            <a:ext cx="4221957" cy="10287000"/>
          </a:xfrm>
          <a:custGeom>
            <a:avLst/>
            <a:gdLst/>
            <a:ahLst/>
            <a:cxnLst/>
            <a:rect r="r" b="b" t="t" l="l"/>
            <a:pathLst>
              <a:path h="10287000" w="4221957">
                <a:moveTo>
                  <a:pt x="0" y="0"/>
                </a:moveTo>
                <a:lnTo>
                  <a:pt x="4221957" y="0"/>
                </a:lnTo>
                <a:lnTo>
                  <a:pt x="4221957" y="10287000"/>
                </a:lnTo>
                <a:lnTo>
                  <a:pt x="0" y="102870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4978693" y="685267"/>
            <a:ext cx="12280606" cy="8916467"/>
            <a:chOff x="0" y="0"/>
            <a:chExt cx="16374142" cy="11888622"/>
          </a:xfrm>
        </p:grpSpPr>
        <p:sp>
          <p:nvSpPr>
            <p:cNvPr name="Freeform 5" id="5"/>
            <p:cNvSpPr/>
            <p:nvPr/>
          </p:nvSpPr>
          <p:spPr>
            <a:xfrm flipH="false" flipV="false" rot="0">
              <a:off x="0" y="0"/>
              <a:ext cx="16374142" cy="11888622"/>
            </a:xfrm>
            <a:custGeom>
              <a:avLst/>
              <a:gdLst/>
              <a:ahLst/>
              <a:cxnLst/>
              <a:rect r="r" b="b" t="t" l="l"/>
              <a:pathLst>
                <a:path h="11888622" w="16374142">
                  <a:moveTo>
                    <a:pt x="0" y="0"/>
                  </a:moveTo>
                  <a:lnTo>
                    <a:pt x="16374142" y="0"/>
                  </a:lnTo>
                  <a:lnTo>
                    <a:pt x="16374142" y="11888622"/>
                  </a:lnTo>
                  <a:lnTo>
                    <a:pt x="0" y="11888622"/>
                  </a:lnTo>
                  <a:close/>
                </a:path>
              </a:pathLst>
            </a:custGeom>
            <a:solidFill>
              <a:srgbClr val="000000">
                <a:alpha val="0"/>
              </a:srgbClr>
            </a:solidFill>
          </p:spPr>
        </p:sp>
        <p:sp>
          <p:nvSpPr>
            <p:cNvPr name="TextBox 6" id="6"/>
            <p:cNvSpPr txBox="true"/>
            <p:nvPr/>
          </p:nvSpPr>
          <p:spPr>
            <a:xfrm>
              <a:off x="0" y="-85725"/>
              <a:ext cx="16374142" cy="11974347"/>
            </a:xfrm>
            <a:prstGeom prst="rect">
              <a:avLst/>
            </a:prstGeom>
          </p:spPr>
          <p:txBody>
            <a:bodyPr anchor="b" rtlCol="false" tIns="0" lIns="0" bIns="0" rIns="0"/>
            <a:lstStyle/>
            <a:p>
              <a:pPr algn="l">
                <a:lnSpc>
                  <a:spcPts val="11016"/>
                </a:lnSpc>
              </a:pPr>
              <a:r>
                <a:rPr lang="en-US" sz="10200" spc="1133">
                  <a:solidFill>
                    <a:srgbClr val="FCF7F7"/>
                  </a:solidFill>
                  <a:latin typeface="Popp Kids"/>
                  <a:ea typeface="Popp Kids"/>
                  <a:cs typeface="Popp Kids"/>
                  <a:sym typeface="Popp Kids"/>
                </a:rPr>
                <a:t>I begin my day by affirming the positive and end my day with gratitude.</a:t>
              </a:r>
            </a:p>
          </p:txBody>
        </p:sp>
      </p:grpSp>
    </p:spTree>
  </p:cSld>
  <p:clrMapOvr>
    <a:masterClrMapping/>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BBCFFF"/>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1617784" y="1647582"/>
            <a:ext cx="15477627" cy="6592482"/>
            <a:chOff x="0" y="0"/>
            <a:chExt cx="20636836" cy="8789976"/>
          </a:xfrm>
        </p:grpSpPr>
        <p:sp>
          <p:nvSpPr>
            <p:cNvPr name="Freeform 7" id="7"/>
            <p:cNvSpPr/>
            <p:nvPr/>
          </p:nvSpPr>
          <p:spPr>
            <a:xfrm flipH="false" flipV="false" rot="0">
              <a:off x="0" y="0"/>
              <a:ext cx="20636836" cy="8789976"/>
            </a:xfrm>
            <a:custGeom>
              <a:avLst/>
              <a:gdLst/>
              <a:ahLst/>
              <a:cxnLst/>
              <a:rect r="r" b="b" t="t" l="l"/>
              <a:pathLst>
                <a:path h="8789976" w="20636836">
                  <a:moveTo>
                    <a:pt x="0" y="0"/>
                  </a:moveTo>
                  <a:lnTo>
                    <a:pt x="20636836" y="0"/>
                  </a:lnTo>
                  <a:lnTo>
                    <a:pt x="20636836" y="8789976"/>
                  </a:lnTo>
                  <a:lnTo>
                    <a:pt x="0" y="8789976"/>
                  </a:lnTo>
                  <a:close/>
                </a:path>
              </a:pathLst>
            </a:custGeom>
            <a:solidFill>
              <a:srgbClr val="000000">
                <a:alpha val="0"/>
              </a:srgbClr>
            </a:solidFill>
          </p:spPr>
        </p:sp>
        <p:sp>
          <p:nvSpPr>
            <p:cNvPr name="TextBox 8" id="8"/>
            <p:cNvSpPr txBox="true"/>
            <p:nvPr/>
          </p:nvSpPr>
          <p:spPr>
            <a:xfrm>
              <a:off x="0" y="-85725"/>
              <a:ext cx="20636836" cy="8875701"/>
            </a:xfrm>
            <a:prstGeom prst="rect">
              <a:avLst/>
            </a:prstGeom>
          </p:spPr>
          <p:txBody>
            <a:bodyPr anchor="ctr" rtlCol="false" tIns="0" lIns="0" bIns="0" rIns="0"/>
            <a:lstStyle/>
            <a:p>
              <a:pPr algn="ctr">
                <a:lnSpc>
                  <a:spcPts val="11016"/>
                </a:lnSpc>
              </a:pPr>
              <a:r>
                <a:rPr lang="en-US" sz="10200" spc="816">
                  <a:solidFill>
                    <a:srgbClr val="3B3460"/>
                  </a:solidFill>
                  <a:latin typeface="Popp Kids"/>
                  <a:ea typeface="Popp Kids"/>
                  <a:cs typeface="Popp Kids"/>
                  <a:sym typeface="Popp Kids"/>
                </a:rPr>
                <a:t>All my problems have solutions</a:t>
              </a:r>
            </a:p>
          </p:txBody>
        </p:sp>
      </p:grpSp>
      <p:grpSp>
        <p:nvGrpSpPr>
          <p:cNvPr name="Group 9" id="9"/>
          <p:cNvGrpSpPr/>
          <p:nvPr/>
        </p:nvGrpSpPr>
        <p:grpSpPr>
          <a:xfrm rot="0">
            <a:off x="3322568" y="8968794"/>
            <a:ext cx="12068060" cy="1113418"/>
            <a:chOff x="0" y="0"/>
            <a:chExt cx="16090746" cy="1484558"/>
          </a:xfrm>
        </p:grpSpPr>
        <p:sp>
          <p:nvSpPr>
            <p:cNvPr name="Freeform 10" id="10"/>
            <p:cNvSpPr/>
            <p:nvPr/>
          </p:nvSpPr>
          <p:spPr>
            <a:xfrm flipH="false" flipV="false" rot="0">
              <a:off x="0" y="0"/>
              <a:ext cx="16090747" cy="1484558"/>
            </a:xfrm>
            <a:custGeom>
              <a:avLst/>
              <a:gdLst/>
              <a:ahLst/>
              <a:cxnLst/>
              <a:rect r="r" b="b" t="t" l="l"/>
              <a:pathLst>
                <a:path h="1484558" w="16090747">
                  <a:moveTo>
                    <a:pt x="0" y="0"/>
                  </a:moveTo>
                  <a:lnTo>
                    <a:pt x="16090747" y="0"/>
                  </a:lnTo>
                  <a:lnTo>
                    <a:pt x="16090747" y="1484558"/>
                  </a:lnTo>
                  <a:lnTo>
                    <a:pt x="0" y="1484558"/>
                  </a:lnTo>
                  <a:close/>
                </a:path>
              </a:pathLst>
            </a:custGeom>
            <a:solidFill>
              <a:srgbClr val="000000">
                <a:alpha val="0"/>
              </a:srgbClr>
            </a:solidFill>
          </p:spPr>
        </p:sp>
        <p:sp>
          <p:nvSpPr>
            <p:cNvPr name="TextBox 11" id="11"/>
            <p:cNvSpPr txBox="true"/>
            <p:nvPr/>
          </p:nvSpPr>
          <p:spPr>
            <a:xfrm>
              <a:off x="0" y="-66675"/>
              <a:ext cx="16090746" cy="1551233"/>
            </a:xfrm>
            <a:prstGeom prst="rect">
              <a:avLst/>
            </a:prstGeom>
          </p:spPr>
          <p:txBody>
            <a:bodyPr anchor="t" rtlCol="false" tIns="0" lIns="0" bIns="0" rIns="0"/>
            <a:lstStyle/>
            <a:p>
              <a:pPr algn="ctr">
                <a:lnSpc>
                  <a:spcPts val="3600"/>
                </a:lnSpc>
              </a:pPr>
              <a:r>
                <a:rPr lang="en-US" b="true" sz="3000" spc="600">
                  <a:solidFill>
                    <a:srgbClr val="3B3460"/>
                  </a:solidFill>
                  <a:latin typeface="Popp Kids Bold"/>
                  <a:ea typeface="Popp Kids Bold"/>
                  <a:cs typeface="Popp Kids Bold"/>
                  <a:sym typeface="Popp Kids Bold"/>
                </a:rPr>
                <a:t>A positive beginning to the day</a:t>
              </a:r>
            </a:p>
            <a:p>
              <a:pPr algn="ctr">
                <a:lnSpc>
                  <a:spcPts val="3600"/>
                </a:lnSpc>
              </a:pPr>
            </a:p>
          </p:txBody>
        </p:sp>
      </p:grpSp>
    </p:spTree>
  </p:cSld>
  <p:clrMapOvr>
    <a:masterClrMapping/>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A8F0E1"/>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3" id="3"/>
          <p:cNvSpPr/>
          <p:nvPr/>
        </p:nvSpPr>
        <p:spPr>
          <a:xfrm flipH="false" flipV="false" rot="0">
            <a:off x="0" y="0"/>
            <a:ext cx="4221957" cy="10287000"/>
          </a:xfrm>
          <a:custGeom>
            <a:avLst/>
            <a:gdLst/>
            <a:ahLst/>
            <a:cxnLst/>
            <a:rect r="r" b="b" t="t" l="l"/>
            <a:pathLst>
              <a:path h="10287000" w="4221957">
                <a:moveTo>
                  <a:pt x="0" y="0"/>
                </a:moveTo>
                <a:lnTo>
                  <a:pt x="4221957" y="0"/>
                </a:lnTo>
                <a:lnTo>
                  <a:pt x="4221957" y="10287000"/>
                </a:lnTo>
                <a:lnTo>
                  <a:pt x="0" y="10287000"/>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4" id="4"/>
          <p:cNvGrpSpPr/>
          <p:nvPr/>
        </p:nvGrpSpPr>
        <p:grpSpPr>
          <a:xfrm rot="0">
            <a:off x="4978693" y="1790912"/>
            <a:ext cx="12280606" cy="6135167"/>
            <a:chOff x="0" y="0"/>
            <a:chExt cx="16374142" cy="8180222"/>
          </a:xfrm>
        </p:grpSpPr>
        <p:sp>
          <p:nvSpPr>
            <p:cNvPr name="Freeform 5" id="5"/>
            <p:cNvSpPr/>
            <p:nvPr/>
          </p:nvSpPr>
          <p:spPr>
            <a:xfrm flipH="false" flipV="false" rot="0">
              <a:off x="0" y="0"/>
              <a:ext cx="16374142" cy="8180222"/>
            </a:xfrm>
            <a:custGeom>
              <a:avLst/>
              <a:gdLst/>
              <a:ahLst/>
              <a:cxnLst/>
              <a:rect r="r" b="b" t="t" l="l"/>
              <a:pathLst>
                <a:path h="8180222" w="16374142">
                  <a:moveTo>
                    <a:pt x="0" y="0"/>
                  </a:moveTo>
                  <a:lnTo>
                    <a:pt x="16374142" y="0"/>
                  </a:lnTo>
                  <a:lnTo>
                    <a:pt x="16374142" y="8180222"/>
                  </a:lnTo>
                  <a:lnTo>
                    <a:pt x="0" y="8180222"/>
                  </a:lnTo>
                  <a:close/>
                </a:path>
              </a:pathLst>
            </a:custGeom>
            <a:solidFill>
              <a:srgbClr val="000000">
                <a:alpha val="0"/>
              </a:srgbClr>
            </a:solidFill>
          </p:spPr>
        </p:sp>
        <p:sp>
          <p:nvSpPr>
            <p:cNvPr name="TextBox 6" id="6"/>
            <p:cNvSpPr txBox="true"/>
            <p:nvPr/>
          </p:nvSpPr>
          <p:spPr>
            <a:xfrm>
              <a:off x="0" y="-85725"/>
              <a:ext cx="16374142" cy="8265947"/>
            </a:xfrm>
            <a:prstGeom prst="rect">
              <a:avLst/>
            </a:prstGeom>
          </p:spPr>
          <p:txBody>
            <a:bodyPr anchor="b" rtlCol="false" tIns="0" lIns="0" bIns="0" rIns="0"/>
            <a:lstStyle/>
            <a:p>
              <a:pPr algn="l">
                <a:lnSpc>
                  <a:spcPts val="11016"/>
                </a:lnSpc>
              </a:pPr>
              <a:r>
                <a:rPr lang="en-US" sz="10200" spc="1079">
                  <a:solidFill>
                    <a:srgbClr val="3B3460"/>
                  </a:solidFill>
                  <a:latin typeface="Popp Kids"/>
                  <a:ea typeface="Popp Kids"/>
                  <a:cs typeface="Popp Kids"/>
                  <a:sym typeface="Popp Kids"/>
                </a:rPr>
                <a:t>If I can conceive it and believe it, I can achieve it.</a:t>
              </a:r>
            </a:p>
          </p:txBody>
        </p:sp>
      </p:grpSp>
    </p:spTree>
  </p:cSld>
  <p:clrMapOvr>
    <a:masterClrMapping/>
  </p:clrMapOvr>
</p:sld>
</file>

<file path=ppt/slides/slide23.xml><?xml version="1.0" encoding="utf-8"?>
<p:sld xmlns:p="http://schemas.openxmlformats.org/presentationml/2006/main" xmlns:a="http://schemas.openxmlformats.org/drawingml/2006/main" xmlns:r="http://schemas.openxmlformats.org/officeDocument/2006/relationships">
  <p:cSld>
    <p:bg>
      <p:bgPr>
        <a:solidFill>
          <a:srgbClr val="BBCFFF"/>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3004969" y="1847259"/>
            <a:ext cx="13181603" cy="6592482"/>
            <a:chOff x="0" y="0"/>
            <a:chExt cx="17575471" cy="8789976"/>
          </a:xfrm>
        </p:grpSpPr>
        <p:sp>
          <p:nvSpPr>
            <p:cNvPr name="Freeform 7" id="7"/>
            <p:cNvSpPr/>
            <p:nvPr/>
          </p:nvSpPr>
          <p:spPr>
            <a:xfrm flipH="false" flipV="false" rot="0">
              <a:off x="0" y="0"/>
              <a:ext cx="17575471" cy="8789976"/>
            </a:xfrm>
            <a:custGeom>
              <a:avLst/>
              <a:gdLst/>
              <a:ahLst/>
              <a:cxnLst/>
              <a:rect r="r" b="b" t="t" l="l"/>
              <a:pathLst>
                <a:path h="8789976" w="17575471">
                  <a:moveTo>
                    <a:pt x="0" y="0"/>
                  </a:moveTo>
                  <a:lnTo>
                    <a:pt x="17575471" y="0"/>
                  </a:lnTo>
                  <a:lnTo>
                    <a:pt x="17575471" y="8789976"/>
                  </a:lnTo>
                  <a:lnTo>
                    <a:pt x="0" y="8789976"/>
                  </a:lnTo>
                  <a:close/>
                </a:path>
              </a:pathLst>
            </a:custGeom>
            <a:solidFill>
              <a:srgbClr val="000000">
                <a:alpha val="0"/>
              </a:srgbClr>
            </a:solidFill>
          </p:spPr>
        </p:sp>
        <p:sp>
          <p:nvSpPr>
            <p:cNvPr name="TextBox 8" id="8"/>
            <p:cNvSpPr txBox="true"/>
            <p:nvPr/>
          </p:nvSpPr>
          <p:spPr>
            <a:xfrm>
              <a:off x="0" y="-85725"/>
              <a:ext cx="17575471" cy="8875701"/>
            </a:xfrm>
            <a:prstGeom prst="rect">
              <a:avLst/>
            </a:prstGeom>
          </p:spPr>
          <p:txBody>
            <a:bodyPr anchor="ctr" rtlCol="false" tIns="0" lIns="0" bIns="0" rIns="0"/>
            <a:lstStyle/>
            <a:p>
              <a:pPr algn="ctr">
                <a:lnSpc>
                  <a:spcPts val="11016"/>
                </a:lnSpc>
              </a:pPr>
              <a:r>
                <a:rPr lang="en-US" sz="10200" spc="816">
                  <a:solidFill>
                    <a:srgbClr val="3B3460"/>
                  </a:solidFill>
                  <a:latin typeface="Popp Kids"/>
                  <a:ea typeface="Popp Kids"/>
                  <a:cs typeface="Popp Kids"/>
                  <a:sym typeface="Popp Kids"/>
                </a:rPr>
                <a:t> I compare myself only to my highest self</a:t>
              </a:r>
            </a:p>
          </p:txBody>
        </p:sp>
      </p:grpSp>
    </p:spTree>
  </p:cSld>
  <p:clrMapOvr>
    <a:masterClrMapping/>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FFFF66"/>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1856957" y="946404"/>
            <a:ext cx="15477627" cy="7525817"/>
            <a:chOff x="0" y="0"/>
            <a:chExt cx="20636836" cy="10034422"/>
          </a:xfrm>
        </p:grpSpPr>
        <p:sp>
          <p:nvSpPr>
            <p:cNvPr name="Freeform 7" id="7"/>
            <p:cNvSpPr/>
            <p:nvPr/>
          </p:nvSpPr>
          <p:spPr>
            <a:xfrm flipH="false" flipV="false" rot="0">
              <a:off x="0" y="0"/>
              <a:ext cx="20636836" cy="10034422"/>
            </a:xfrm>
            <a:custGeom>
              <a:avLst/>
              <a:gdLst/>
              <a:ahLst/>
              <a:cxnLst/>
              <a:rect r="r" b="b" t="t" l="l"/>
              <a:pathLst>
                <a:path h="10034422" w="20636836">
                  <a:moveTo>
                    <a:pt x="0" y="0"/>
                  </a:moveTo>
                  <a:lnTo>
                    <a:pt x="20636836" y="0"/>
                  </a:lnTo>
                  <a:lnTo>
                    <a:pt x="20636836" y="10034422"/>
                  </a:lnTo>
                  <a:lnTo>
                    <a:pt x="0" y="10034422"/>
                  </a:lnTo>
                  <a:close/>
                </a:path>
              </a:pathLst>
            </a:custGeom>
            <a:solidFill>
              <a:srgbClr val="000000">
                <a:alpha val="0"/>
              </a:srgbClr>
            </a:solidFill>
          </p:spPr>
        </p:sp>
        <p:sp>
          <p:nvSpPr>
            <p:cNvPr name="TextBox 8" id="8"/>
            <p:cNvSpPr txBox="true"/>
            <p:nvPr/>
          </p:nvSpPr>
          <p:spPr>
            <a:xfrm>
              <a:off x="0" y="-85725"/>
              <a:ext cx="20636836" cy="10120147"/>
            </a:xfrm>
            <a:prstGeom prst="rect">
              <a:avLst/>
            </a:prstGeom>
          </p:spPr>
          <p:txBody>
            <a:bodyPr anchor="ctr" rtlCol="false" tIns="0" lIns="0" bIns="0" rIns="0"/>
            <a:lstStyle/>
            <a:p>
              <a:pPr algn="ctr">
                <a:lnSpc>
                  <a:spcPts val="11016"/>
                </a:lnSpc>
              </a:pPr>
              <a:r>
                <a:rPr lang="en-US" sz="10200" spc="1236">
                  <a:solidFill>
                    <a:srgbClr val="3B3460"/>
                  </a:solidFill>
                  <a:latin typeface="Popp Kids"/>
                  <a:ea typeface="Popp Kids"/>
                  <a:cs typeface="Popp Kids"/>
                  <a:sym typeface="Popp Kids"/>
                </a:rPr>
                <a:t>“You can, you should, and if you’re brave enough to start, you will.”</a:t>
              </a:r>
            </a:p>
          </p:txBody>
        </p:sp>
      </p:grpSp>
      <p:grpSp>
        <p:nvGrpSpPr>
          <p:cNvPr name="Group 9" id="9"/>
          <p:cNvGrpSpPr/>
          <p:nvPr/>
        </p:nvGrpSpPr>
        <p:grpSpPr>
          <a:xfrm rot="0">
            <a:off x="3322568" y="8968794"/>
            <a:ext cx="12068060" cy="1113418"/>
            <a:chOff x="0" y="0"/>
            <a:chExt cx="16090746" cy="1484558"/>
          </a:xfrm>
        </p:grpSpPr>
        <p:sp>
          <p:nvSpPr>
            <p:cNvPr name="Freeform 10" id="10"/>
            <p:cNvSpPr/>
            <p:nvPr/>
          </p:nvSpPr>
          <p:spPr>
            <a:xfrm flipH="false" flipV="false" rot="0">
              <a:off x="0" y="0"/>
              <a:ext cx="16090747" cy="1484558"/>
            </a:xfrm>
            <a:custGeom>
              <a:avLst/>
              <a:gdLst/>
              <a:ahLst/>
              <a:cxnLst/>
              <a:rect r="r" b="b" t="t" l="l"/>
              <a:pathLst>
                <a:path h="1484558" w="16090747">
                  <a:moveTo>
                    <a:pt x="0" y="0"/>
                  </a:moveTo>
                  <a:lnTo>
                    <a:pt x="16090747" y="0"/>
                  </a:lnTo>
                  <a:lnTo>
                    <a:pt x="16090747" y="1484558"/>
                  </a:lnTo>
                  <a:lnTo>
                    <a:pt x="0" y="1484558"/>
                  </a:lnTo>
                  <a:close/>
                </a:path>
              </a:pathLst>
            </a:custGeom>
            <a:solidFill>
              <a:srgbClr val="000000">
                <a:alpha val="0"/>
              </a:srgbClr>
            </a:solidFill>
          </p:spPr>
        </p:sp>
        <p:sp>
          <p:nvSpPr>
            <p:cNvPr name="TextBox 11" id="11"/>
            <p:cNvSpPr txBox="true"/>
            <p:nvPr/>
          </p:nvSpPr>
          <p:spPr>
            <a:xfrm>
              <a:off x="0" y="-66675"/>
              <a:ext cx="16090746" cy="1551233"/>
            </a:xfrm>
            <a:prstGeom prst="rect">
              <a:avLst/>
            </a:prstGeom>
          </p:spPr>
          <p:txBody>
            <a:bodyPr anchor="t" rtlCol="false" tIns="0" lIns="0" bIns="0" rIns="0"/>
            <a:lstStyle/>
            <a:p>
              <a:pPr algn="ctr">
                <a:lnSpc>
                  <a:spcPts val="3600"/>
                </a:lnSpc>
              </a:pPr>
              <a:r>
                <a:rPr lang="en-US" b="true" sz="3000" spc="600">
                  <a:solidFill>
                    <a:srgbClr val="3B3460"/>
                  </a:solidFill>
                  <a:latin typeface="Popp Kids Bold"/>
                  <a:ea typeface="Popp Kids Bold"/>
                  <a:cs typeface="Popp Kids Bold"/>
                  <a:sym typeface="Popp Kids Bold"/>
                </a:rPr>
                <a:t>- Stephen King </a:t>
              </a:r>
            </a:p>
          </p:txBody>
        </p:sp>
      </p:grpSp>
    </p:spTree>
  </p:cSld>
  <p:clrMapOvr>
    <a:masterClrMapping/>
  </p:clrMapOvr>
</p:sld>
</file>

<file path=ppt/slides/slide25.xml><?xml version="1.0" encoding="utf-8"?>
<p:sld xmlns:p="http://schemas.openxmlformats.org/presentationml/2006/main" xmlns:a="http://schemas.openxmlformats.org/drawingml/2006/main" xmlns:r="http://schemas.openxmlformats.org/officeDocument/2006/relationships">
  <p:cSld>
    <p:bg>
      <p:bgPr>
        <a:solidFill>
          <a:srgbClr val="BBCFFF"/>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1856957" y="1028700"/>
            <a:ext cx="15477627" cy="8916467"/>
            <a:chOff x="0" y="0"/>
            <a:chExt cx="20636836" cy="11888622"/>
          </a:xfrm>
        </p:grpSpPr>
        <p:sp>
          <p:nvSpPr>
            <p:cNvPr name="Freeform 7" id="7"/>
            <p:cNvSpPr/>
            <p:nvPr/>
          </p:nvSpPr>
          <p:spPr>
            <a:xfrm flipH="false" flipV="false" rot="0">
              <a:off x="0" y="0"/>
              <a:ext cx="20636836" cy="11888622"/>
            </a:xfrm>
            <a:custGeom>
              <a:avLst/>
              <a:gdLst/>
              <a:ahLst/>
              <a:cxnLst/>
              <a:rect r="r" b="b" t="t" l="l"/>
              <a:pathLst>
                <a:path h="11888622" w="20636836">
                  <a:moveTo>
                    <a:pt x="0" y="0"/>
                  </a:moveTo>
                  <a:lnTo>
                    <a:pt x="20636836" y="0"/>
                  </a:lnTo>
                  <a:lnTo>
                    <a:pt x="20636836" y="11888622"/>
                  </a:lnTo>
                  <a:lnTo>
                    <a:pt x="0" y="11888622"/>
                  </a:lnTo>
                  <a:close/>
                </a:path>
              </a:pathLst>
            </a:custGeom>
            <a:solidFill>
              <a:srgbClr val="000000">
                <a:alpha val="0"/>
              </a:srgbClr>
            </a:solidFill>
          </p:spPr>
        </p:sp>
        <p:sp>
          <p:nvSpPr>
            <p:cNvPr name="TextBox 8" id="8"/>
            <p:cNvSpPr txBox="true"/>
            <p:nvPr/>
          </p:nvSpPr>
          <p:spPr>
            <a:xfrm>
              <a:off x="0" y="-85725"/>
              <a:ext cx="20636836" cy="11974347"/>
            </a:xfrm>
            <a:prstGeom prst="rect">
              <a:avLst/>
            </a:prstGeom>
          </p:spPr>
          <p:txBody>
            <a:bodyPr anchor="ctr" rtlCol="false" tIns="0" lIns="0" bIns="0" rIns="0"/>
            <a:lstStyle/>
            <a:p>
              <a:pPr algn="ctr">
                <a:lnSpc>
                  <a:spcPts val="11016"/>
                </a:lnSpc>
              </a:pPr>
              <a:r>
                <a:rPr lang="en-US" sz="10200" spc="1236">
                  <a:solidFill>
                    <a:srgbClr val="3B3460"/>
                  </a:solidFill>
                  <a:latin typeface="Popp Kids"/>
                  <a:ea typeface="Popp Kids"/>
                  <a:cs typeface="Popp Kids"/>
                  <a:sym typeface="Popp Kids"/>
                </a:rPr>
                <a:t>I can choose happiness whenever I wish no matter what my circumstances.</a:t>
              </a:r>
            </a:p>
            <a:p>
              <a:pPr algn="ctr">
                <a:lnSpc>
                  <a:spcPts val="11016"/>
                </a:lnSpc>
              </a:pPr>
            </a:p>
          </p:txBody>
        </p:sp>
      </p:grpSp>
    </p:spTree>
  </p:cSld>
  <p:clrMapOvr>
    <a:masterClrMapping/>
  </p:clrMapOvr>
</p:sld>
</file>

<file path=ppt/slides/slide26.xml><?xml version="1.0" encoding="utf-8"?>
<p:sld xmlns:p="http://schemas.openxmlformats.org/presentationml/2006/main" xmlns:a="http://schemas.openxmlformats.org/drawingml/2006/main" xmlns:r="http://schemas.openxmlformats.org/officeDocument/2006/relationships">
  <p:cSld>
    <p:bg>
      <p:bgPr>
        <a:solidFill>
          <a:srgbClr val="3B3460"/>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0" y="0"/>
            <a:ext cx="4221957" cy="10287000"/>
          </a:xfrm>
          <a:custGeom>
            <a:avLst/>
            <a:gdLst/>
            <a:ahLst/>
            <a:cxnLst/>
            <a:rect r="r" b="b" t="t" l="l"/>
            <a:pathLst>
              <a:path h="10287000" w="4221957">
                <a:moveTo>
                  <a:pt x="0" y="0"/>
                </a:moveTo>
                <a:lnTo>
                  <a:pt x="4221957" y="0"/>
                </a:lnTo>
                <a:lnTo>
                  <a:pt x="4221957" y="10287000"/>
                </a:lnTo>
                <a:lnTo>
                  <a:pt x="0" y="102870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4505632" y="380414"/>
            <a:ext cx="13064378" cy="6978682"/>
            <a:chOff x="0" y="0"/>
            <a:chExt cx="17419170" cy="9304910"/>
          </a:xfrm>
        </p:grpSpPr>
        <p:sp>
          <p:nvSpPr>
            <p:cNvPr name="Freeform 5" id="5"/>
            <p:cNvSpPr/>
            <p:nvPr/>
          </p:nvSpPr>
          <p:spPr>
            <a:xfrm flipH="false" flipV="false" rot="0">
              <a:off x="0" y="0"/>
              <a:ext cx="17419169" cy="9304910"/>
            </a:xfrm>
            <a:custGeom>
              <a:avLst/>
              <a:gdLst/>
              <a:ahLst/>
              <a:cxnLst/>
              <a:rect r="r" b="b" t="t" l="l"/>
              <a:pathLst>
                <a:path h="9304910" w="17419169">
                  <a:moveTo>
                    <a:pt x="0" y="0"/>
                  </a:moveTo>
                  <a:lnTo>
                    <a:pt x="17419169" y="0"/>
                  </a:lnTo>
                  <a:lnTo>
                    <a:pt x="17419169" y="9304910"/>
                  </a:lnTo>
                  <a:lnTo>
                    <a:pt x="0" y="9304910"/>
                  </a:lnTo>
                  <a:close/>
                </a:path>
              </a:pathLst>
            </a:custGeom>
            <a:solidFill>
              <a:srgbClr val="000000">
                <a:alpha val="0"/>
              </a:srgbClr>
            </a:solidFill>
          </p:spPr>
        </p:sp>
        <p:sp>
          <p:nvSpPr>
            <p:cNvPr name="TextBox 6" id="6"/>
            <p:cNvSpPr txBox="true"/>
            <p:nvPr/>
          </p:nvSpPr>
          <p:spPr>
            <a:xfrm>
              <a:off x="0" y="-85725"/>
              <a:ext cx="17419170" cy="9390635"/>
            </a:xfrm>
            <a:prstGeom prst="rect">
              <a:avLst/>
            </a:prstGeom>
          </p:spPr>
          <p:txBody>
            <a:bodyPr anchor="b" rtlCol="false" tIns="0" lIns="0" bIns="0" rIns="0"/>
            <a:lstStyle/>
            <a:p>
              <a:pPr algn="ctr">
                <a:lnSpc>
                  <a:spcPts val="11016"/>
                </a:lnSpc>
              </a:pPr>
              <a:r>
                <a:rPr lang="en-US" sz="10200" spc="1079">
                  <a:solidFill>
                    <a:srgbClr val="FCF7F7"/>
                  </a:solidFill>
                  <a:latin typeface="Popp Kids"/>
                  <a:ea typeface="Popp Kids"/>
                  <a:cs typeface="Popp Kids"/>
                  <a:sym typeface="Popp Kids"/>
                </a:rPr>
                <a:t> “Goals are dreams with deadlines.”</a:t>
              </a:r>
            </a:p>
          </p:txBody>
        </p:sp>
      </p:grpSp>
      <p:grpSp>
        <p:nvGrpSpPr>
          <p:cNvPr name="Group 7" id="7"/>
          <p:cNvGrpSpPr/>
          <p:nvPr/>
        </p:nvGrpSpPr>
        <p:grpSpPr>
          <a:xfrm rot="0">
            <a:off x="5003791" y="8451063"/>
            <a:ext cx="12068060" cy="1113418"/>
            <a:chOff x="0" y="0"/>
            <a:chExt cx="16090746" cy="1484558"/>
          </a:xfrm>
        </p:grpSpPr>
        <p:sp>
          <p:nvSpPr>
            <p:cNvPr name="Freeform 8" id="8"/>
            <p:cNvSpPr/>
            <p:nvPr/>
          </p:nvSpPr>
          <p:spPr>
            <a:xfrm flipH="false" flipV="false" rot="0">
              <a:off x="0" y="0"/>
              <a:ext cx="16090747" cy="1484558"/>
            </a:xfrm>
            <a:custGeom>
              <a:avLst/>
              <a:gdLst/>
              <a:ahLst/>
              <a:cxnLst/>
              <a:rect r="r" b="b" t="t" l="l"/>
              <a:pathLst>
                <a:path h="1484558" w="16090747">
                  <a:moveTo>
                    <a:pt x="0" y="0"/>
                  </a:moveTo>
                  <a:lnTo>
                    <a:pt x="16090747" y="0"/>
                  </a:lnTo>
                  <a:lnTo>
                    <a:pt x="16090747" y="1484558"/>
                  </a:lnTo>
                  <a:lnTo>
                    <a:pt x="0" y="1484558"/>
                  </a:lnTo>
                  <a:close/>
                </a:path>
              </a:pathLst>
            </a:custGeom>
            <a:solidFill>
              <a:srgbClr val="000000">
                <a:alpha val="0"/>
              </a:srgbClr>
            </a:solidFill>
          </p:spPr>
        </p:sp>
        <p:sp>
          <p:nvSpPr>
            <p:cNvPr name="TextBox 9" id="9"/>
            <p:cNvSpPr txBox="true"/>
            <p:nvPr/>
          </p:nvSpPr>
          <p:spPr>
            <a:xfrm>
              <a:off x="0" y="-66675"/>
              <a:ext cx="16090746" cy="1551233"/>
            </a:xfrm>
            <a:prstGeom prst="rect">
              <a:avLst/>
            </a:prstGeom>
          </p:spPr>
          <p:txBody>
            <a:bodyPr anchor="t" rtlCol="false" tIns="0" lIns="0" bIns="0" rIns="0"/>
            <a:lstStyle/>
            <a:p>
              <a:pPr algn="ctr">
                <a:lnSpc>
                  <a:spcPts val="3600"/>
                </a:lnSpc>
              </a:pPr>
              <a:r>
                <a:rPr lang="en-US" b="true" sz="3000" spc="600">
                  <a:solidFill>
                    <a:srgbClr val="FCF7F7"/>
                  </a:solidFill>
                  <a:latin typeface="Popp Kids Bold"/>
                  <a:ea typeface="Popp Kids Bold"/>
                  <a:cs typeface="Popp Kids Bold"/>
                  <a:sym typeface="Popp Kids Bold"/>
                </a:rPr>
                <a:t>- Diana Scharf</a:t>
              </a:r>
            </a:p>
          </p:txBody>
        </p:sp>
      </p:grpSp>
    </p:spTree>
  </p:cSld>
  <p:clrMapOvr>
    <a:masterClrMapping/>
  </p:clrMapOvr>
</p:sld>
</file>

<file path=ppt/slides/slide27.xml><?xml version="1.0" encoding="utf-8"?>
<p:sld xmlns:p="http://schemas.openxmlformats.org/presentationml/2006/main" xmlns:a="http://schemas.openxmlformats.org/drawingml/2006/main" xmlns:r="http://schemas.openxmlformats.org/officeDocument/2006/relationships">
  <p:cSld>
    <p:bg>
      <p:bgPr>
        <a:solidFill>
          <a:srgbClr val="BBCFFF"/>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17862804" y="0"/>
            <a:ext cx="425196" cy="10287000"/>
            <a:chOff x="0" y="0"/>
            <a:chExt cx="566928" cy="13716000"/>
          </a:xfrm>
        </p:grpSpPr>
        <p:sp>
          <p:nvSpPr>
            <p:cNvPr name="Freeform 4" id="4"/>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BBCFFF"/>
            </a:solidFill>
          </p:spPr>
        </p:sp>
      </p:grpSp>
      <p:sp>
        <p:nvSpPr>
          <p:cNvPr name="Freeform 5" id="5"/>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6" id="6"/>
          <p:cNvGrpSpPr/>
          <p:nvPr/>
        </p:nvGrpSpPr>
        <p:grpSpPr>
          <a:xfrm rot="0">
            <a:off x="0" y="0"/>
            <a:ext cx="425196" cy="10287000"/>
            <a:chOff x="0" y="0"/>
            <a:chExt cx="566928" cy="13716000"/>
          </a:xfrm>
        </p:grpSpPr>
        <p:sp>
          <p:nvSpPr>
            <p:cNvPr name="Freeform 7" id="7"/>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8" id="8"/>
          <p:cNvGrpSpPr/>
          <p:nvPr/>
        </p:nvGrpSpPr>
        <p:grpSpPr>
          <a:xfrm rot="0">
            <a:off x="2122476" y="1380592"/>
            <a:ext cx="15399717" cy="7525817"/>
            <a:chOff x="0" y="0"/>
            <a:chExt cx="20532956" cy="10034422"/>
          </a:xfrm>
        </p:grpSpPr>
        <p:sp>
          <p:nvSpPr>
            <p:cNvPr name="Freeform 9" id="9"/>
            <p:cNvSpPr/>
            <p:nvPr/>
          </p:nvSpPr>
          <p:spPr>
            <a:xfrm flipH="false" flipV="false" rot="0">
              <a:off x="0" y="0"/>
              <a:ext cx="20532956" cy="10034422"/>
            </a:xfrm>
            <a:custGeom>
              <a:avLst/>
              <a:gdLst/>
              <a:ahLst/>
              <a:cxnLst/>
              <a:rect r="r" b="b" t="t" l="l"/>
              <a:pathLst>
                <a:path h="10034422" w="20532956">
                  <a:moveTo>
                    <a:pt x="0" y="0"/>
                  </a:moveTo>
                  <a:lnTo>
                    <a:pt x="20532956" y="0"/>
                  </a:lnTo>
                  <a:lnTo>
                    <a:pt x="20532956" y="10034422"/>
                  </a:lnTo>
                  <a:lnTo>
                    <a:pt x="0" y="10034422"/>
                  </a:lnTo>
                  <a:close/>
                </a:path>
              </a:pathLst>
            </a:custGeom>
            <a:solidFill>
              <a:srgbClr val="000000">
                <a:alpha val="0"/>
              </a:srgbClr>
            </a:solidFill>
          </p:spPr>
        </p:sp>
        <p:sp>
          <p:nvSpPr>
            <p:cNvPr name="TextBox 10" id="10"/>
            <p:cNvSpPr txBox="true"/>
            <p:nvPr/>
          </p:nvSpPr>
          <p:spPr>
            <a:xfrm>
              <a:off x="0" y="-85725"/>
              <a:ext cx="20532956" cy="10120147"/>
            </a:xfrm>
            <a:prstGeom prst="rect">
              <a:avLst/>
            </a:prstGeom>
          </p:spPr>
          <p:txBody>
            <a:bodyPr anchor="ctr" rtlCol="false" tIns="0" lIns="0" bIns="0" rIns="0"/>
            <a:lstStyle/>
            <a:p>
              <a:pPr algn="ctr">
                <a:lnSpc>
                  <a:spcPts val="11016"/>
                </a:lnSpc>
              </a:pPr>
              <a:r>
                <a:rPr lang="en-US" sz="10200" spc="1019">
                  <a:solidFill>
                    <a:srgbClr val="3B3460"/>
                  </a:solidFill>
                  <a:latin typeface="Popp Kids"/>
                  <a:ea typeface="Popp Kids"/>
                  <a:cs typeface="Popp Kids"/>
                  <a:sym typeface="Popp Kids"/>
                </a:rPr>
                <a:t>I understand that my actions become habits so I will try to do the right thing.</a:t>
              </a:r>
            </a:p>
          </p:txBody>
        </p:sp>
      </p:grpSp>
    </p:spTree>
  </p:cSld>
  <p:clrMapOvr>
    <a:masterClrMapping/>
  </p:clrMapOvr>
</p:sld>
</file>

<file path=ppt/slides/slide28.xml><?xml version="1.0" encoding="utf-8"?>
<p:sld xmlns:p="http://schemas.openxmlformats.org/presentationml/2006/main" xmlns:a="http://schemas.openxmlformats.org/drawingml/2006/main" xmlns:r="http://schemas.openxmlformats.org/officeDocument/2006/relationships">
  <p:cSld>
    <p:bg>
      <p:bgPr>
        <a:solidFill>
          <a:srgbClr val="BBCFFF"/>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17862804" y="0"/>
            <a:ext cx="425196" cy="10287000"/>
            <a:chOff x="0" y="0"/>
            <a:chExt cx="566928" cy="13716000"/>
          </a:xfrm>
        </p:grpSpPr>
        <p:sp>
          <p:nvSpPr>
            <p:cNvPr name="Freeform 4" id="4"/>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BBCFFF"/>
            </a:solidFill>
          </p:spPr>
        </p:sp>
      </p:grpSp>
      <p:sp>
        <p:nvSpPr>
          <p:cNvPr name="Freeform 5" id="5"/>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6" id="6"/>
          <p:cNvGrpSpPr/>
          <p:nvPr/>
        </p:nvGrpSpPr>
        <p:grpSpPr>
          <a:xfrm rot="0">
            <a:off x="0" y="0"/>
            <a:ext cx="425196" cy="10287000"/>
            <a:chOff x="0" y="0"/>
            <a:chExt cx="566928" cy="13716000"/>
          </a:xfrm>
        </p:grpSpPr>
        <p:sp>
          <p:nvSpPr>
            <p:cNvPr name="Freeform 7" id="7"/>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8" id="8"/>
          <p:cNvGrpSpPr/>
          <p:nvPr/>
        </p:nvGrpSpPr>
        <p:grpSpPr>
          <a:xfrm rot="0">
            <a:off x="2716106" y="1626299"/>
            <a:ext cx="14543194" cy="6484047"/>
            <a:chOff x="0" y="0"/>
            <a:chExt cx="19390925" cy="8645396"/>
          </a:xfrm>
        </p:grpSpPr>
        <p:sp>
          <p:nvSpPr>
            <p:cNvPr name="Freeform 9" id="9"/>
            <p:cNvSpPr/>
            <p:nvPr/>
          </p:nvSpPr>
          <p:spPr>
            <a:xfrm flipH="false" flipV="false" rot="0">
              <a:off x="0" y="0"/>
              <a:ext cx="19390925" cy="8645396"/>
            </a:xfrm>
            <a:custGeom>
              <a:avLst/>
              <a:gdLst/>
              <a:ahLst/>
              <a:cxnLst/>
              <a:rect r="r" b="b" t="t" l="l"/>
              <a:pathLst>
                <a:path h="8645396" w="19390925">
                  <a:moveTo>
                    <a:pt x="0" y="0"/>
                  </a:moveTo>
                  <a:lnTo>
                    <a:pt x="19390925" y="0"/>
                  </a:lnTo>
                  <a:lnTo>
                    <a:pt x="19390925" y="8645396"/>
                  </a:lnTo>
                  <a:lnTo>
                    <a:pt x="0" y="8645396"/>
                  </a:lnTo>
                  <a:close/>
                </a:path>
              </a:pathLst>
            </a:custGeom>
            <a:solidFill>
              <a:srgbClr val="000000">
                <a:alpha val="0"/>
              </a:srgbClr>
            </a:solidFill>
          </p:spPr>
        </p:sp>
        <p:sp>
          <p:nvSpPr>
            <p:cNvPr name="TextBox 10" id="10"/>
            <p:cNvSpPr txBox="true"/>
            <p:nvPr/>
          </p:nvSpPr>
          <p:spPr>
            <a:xfrm>
              <a:off x="0" y="-85725"/>
              <a:ext cx="19390925" cy="8731121"/>
            </a:xfrm>
            <a:prstGeom prst="rect">
              <a:avLst/>
            </a:prstGeom>
          </p:spPr>
          <p:txBody>
            <a:bodyPr anchor="ctr" rtlCol="false" tIns="0" lIns="0" bIns="0" rIns="0"/>
            <a:lstStyle/>
            <a:p>
              <a:pPr algn="ctr">
                <a:lnSpc>
                  <a:spcPts val="11016"/>
                </a:lnSpc>
              </a:pPr>
              <a:r>
                <a:rPr lang="en-US" sz="10200" spc="1019">
                  <a:solidFill>
                    <a:srgbClr val="3B3460"/>
                  </a:solidFill>
                  <a:latin typeface="Popp Kids"/>
                  <a:ea typeface="Popp Kids"/>
                  <a:cs typeface="Popp Kids"/>
                  <a:sym typeface="Popp Kids"/>
                </a:rPr>
                <a:t>In 15 years the only thing that will remain is what I have learned.</a:t>
              </a:r>
            </a:p>
          </p:txBody>
        </p:sp>
      </p:grpSp>
    </p:spTree>
  </p:cSld>
  <p:clrMapOvr>
    <a:masterClrMapping/>
  </p:clrMapOvr>
</p:sld>
</file>

<file path=ppt/slides/slide29.xml><?xml version="1.0" encoding="utf-8"?>
<p:sld xmlns:p="http://schemas.openxmlformats.org/presentationml/2006/main" xmlns:a="http://schemas.openxmlformats.org/drawingml/2006/main" xmlns:r="http://schemas.openxmlformats.org/officeDocument/2006/relationships">
  <p:cSld>
    <p:bg>
      <p:bgPr>
        <a:solidFill>
          <a:srgbClr val="3B3460"/>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3" id="3"/>
          <p:cNvSpPr/>
          <p:nvPr/>
        </p:nvSpPr>
        <p:spPr>
          <a:xfrm flipH="false" flipV="false" rot="0">
            <a:off x="0" y="0"/>
            <a:ext cx="4221957" cy="10287000"/>
          </a:xfrm>
          <a:custGeom>
            <a:avLst/>
            <a:gdLst/>
            <a:ahLst/>
            <a:cxnLst/>
            <a:rect r="r" b="b" t="t" l="l"/>
            <a:pathLst>
              <a:path h="10287000" w="4221957">
                <a:moveTo>
                  <a:pt x="0" y="0"/>
                </a:moveTo>
                <a:lnTo>
                  <a:pt x="4221957" y="0"/>
                </a:lnTo>
                <a:lnTo>
                  <a:pt x="4221957" y="10287000"/>
                </a:lnTo>
                <a:lnTo>
                  <a:pt x="0" y="10287000"/>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4" id="4"/>
          <p:cNvGrpSpPr/>
          <p:nvPr/>
        </p:nvGrpSpPr>
        <p:grpSpPr>
          <a:xfrm rot="0">
            <a:off x="5653995" y="1380592"/>
            <a:ext cx="10772434" cy="7525817"/>
            <a:chOff x="0" y="0"/>
            <a:chExt cx="14363245" cy="10034422"/>
          </a:xfrm>
        </p:grpSpPr>
        <p:sp>
          <p:nvSpPr>
            <p:cNvPr name="Freeform 5" id="5"/>
            <p:cNvSpPr/>
            <p:nvPr/>
          </p:nvSpPr>
          <p:spPr>
            <a:xfrm flipH="false" flipV="false" rot="0">
              <a:off x="0" y="0"/>
              <a:ext cx="14363244" cy="10034422"/>
            </a:xfrm>
            <a:custGeom>
              <a:avLst/>
              <a:gdLst/>
              <a:ahLst/>
              <a:cxnLst/>
              <a:rect r="r" b="b" t="t" l="l"/>
              <a:pathLst>
                <a:path h="10034422" w="14363244">
                  <a:moveTo>
                    <a:pt x="0" y="0"/>
                  </a:moveTo>
                  <a:lnTo>
                    <a:pt x="14363244" y="0"/>
                  </a:lnTo>
                  <a:lnTo>
                    <a:pt x="14363244" y="10034422"/>
                  </a:lnTo>
                  <a:lnTo>
                    <a:pt x="0" y="10034422"/>
                  </a:lnTo>
                  <a:close/>
                </a:path>
              </a:pathLst>
            </a:custGeom>
            <a:solidFill>
              <a:srgbClr val="000000">
                <a:alpha val="0"/>
              </a:srgbClr>
            </a:solidFill>
          </p:spPr>
        </p:sp>
        <p:sp>
          <p:nvSpPr>
            <p:cNvPr name="TextBox 6" id="6"/>
            <p:cNvSpPr txBox="true"/>
            <p:nvPr/>
          </p:nvSpPr>
          <p:spPr>
            <a:xfrm>
              <a:off x="0" y="-85725"/>
              <a:ext cx="14363245" cy="10120147"/>
            </a:xfrm>
            <a:prstGeom prst="rect">
              <a:avLst/>
            </a:prstGeom>
          </p:spPr>
          <p:txBody>
            <a:bodyPr anchor="b" rtlCol="false" tIns="0" lIns="0" bIns="0" rIns="0"/>
            <a:lstStyle/>
            <a:p>
              <a:pPr algn="l">
                <a:lnSpc>
                  <a:spcPts val="11016"/>
                </a:lnSpc>
              </a:pPr>
              <a:r>
                <a:rPr lang="en-US" sz="10200" spc="1079">
                  <a:solidFill>
                    <a:srgbClr val="FCF7F7"/>
                  </a:solidFill>
                  <a:latin typeface="Popp Kids"/>
                  <a:ea typeface="Popp Kids"/>
                  <a:cs typeface="Popp Kids"/>
                  <a:sym typeface="Popp Kids"/>
                </a:rPr>
                <a:t>If I can conceive it and believe it, I can achieve it.</a:t>
              </a: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EBF759"/>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1490234" y="1028700"/>
            <a:ext cx="15961326" cy="7525817"/>
            <a:chOff x="0" y="0"/>
            <a:chExt cx="21281768" cy="10034422"/>
          </a:xfrm>
        </p:grpSpPr>
        <p:sp>
          <p:nvSpPr>
            <p:cNvPr name="Freeform 7" id="7"/>
            <p:cNvSpPr/>
            <p:nvPr/>
          </p:nvSpPr>
          <p:spPr>
            <a:xfrm flipH="false" flipV="false" rot="0">
              <a:off x="0" y="0"/>
              <a:ext cx="21281769" cy="10034422"/>
            </a:xfrm>
            <a:custGeom>
              <a:avLst/>
              <a:gdLst/>
              <a:ahLst/>
              <a:cxnLst/>
              <a:rect r="r" b="b" t="t" l="l"/>
              <a:pathLst>
                <a:path h="10034422" w="21281769">
                  <a:moveTo>
                    <a:pt x="0" y="0"/>
                  </a:moveTo>
                  <a:lnTo>
                    <a:pt x="21281769" y="0"/>
                  </a:lnTo>
                  <a:lnTo>
                    <a:pt x="21281769" y="10034422"/>
                  </a:lnTo>
                  <a:lnTo>
                    <a:pt x="0" y="10034422"/>
                  </a:lnTo>
                  <a:close/>
                </a:path>
              </a:pathLst>
            </a:custGeom>
            <a:solidFill>
              <a:srgbClr val="000000">
                <a:alpha val="0"/>
              </a:srgbClr>
            </a:solidFill>
          </p:spPr>
        </p:sp>
        <p:sp>
          <p:nvSpPr>
            <p:cNvPr name="TextBox 8" id="8"/>
            <p:cNvSpPr txBox="true"/>
            <p:nvPr/>
          </p:nvSpPr>
          <p:spPr>
            <a:xfrm>
              <a:off x="0" y="-85725"/>
              <a:ext cx="21281768" cy="10120147"/>
            </a:xfrm>
            <a:prstGeom prst="rect">
              <a:avLst/>
            </a:prstGeom>
          </p:spPr>
          <p:txBody>
            <a:bodyPr anchor="ctr" rtlCol="false" tIns="0" lIns="0" bIns="0" rIns="0"/>
            <a:lstStyle/>
            <a:p>
              <a:pPr algn="ctr">
                <a:lnSpc>
                  <a:spcPts val="11016"/>
                </a:lnSpc>
              </a:pPr>
              <a:r>
                <a:rPr lang="en-US" sz="10200" spc="1019">
                  <a:solidFill>
                    <a:srgbClr val="3B3460"/>
                  </a:solidFill>
                  <a:latin typeface="Popp Kids"/>
                  <a:ea typeface="Popp Kids"/>
                  <a:cs typeface="Popp Kids"/>
                  <a:sym typeface="Popp Kids"/>
                </a:rPr>
                <a:t>“One of the secrets of life is to make stepping stones out of stumbling blocks.”</a:t>
              </a:r>
            </a:p>
          </p:txBody>
        </p:sp>
      </p:grpSp>
      <p:grpSp>
        <p:nvGrpSpPr>
          <p:cNvPr name="Group 9" id="9"/>
          <p:cNvGrpSpPr/>
          <p:nvPr/>
        </p:nvGrpSpPr>
        <p:grpSpPr>
          <a:xfrm rot="0">
            <a:off x="3322568" y="8968794"/>
            <a:ext cx="12068060" cy="1113418"/>
            <a:chOff x="0" y="0"/>
            <a:chExt cx="16090746" cy="1484558"/>
          </a:xfrm>
        </p:grpSpPr>
        <p:sp>
          <p:nvSpPr>
            <p:cNvPr name="Freeform 10" id="10"/>
            <p:cNvSpPr/>
            <p:nvPr/>
          </p:nvSpPr>
          <p:spPr>
            <a:xfrm flipH="false" flipV="false" rot="0">
              <a:off x="0" y="0"/>
              <a:ext cx="16090747" cy="1484558"/>
            </a:xfrm>
            <a:custGeom>
              <a:avLst/>
              <a:gdLst/>
              <a:ahLst/>
              <a:cxnLst/>
              <a:rect r="r" b="b" t="t" l="l"/>
              <a:pathLst>
                <a:path h="1484558" w="16090747">
                  <a:moveTo>
                    <a:pt x="0" y="0"/>
                  </a:moveTo>
                  <a:lnTo>
                    <a:pt x="16090747" y="0"/>
                  </a:lnTo>
                  <a:lnTo>
                    <a:pt x="16090747" y="1484558"/>
                  </a:lnTo>
                  <a:lnTo>
                    <a:pt x="0" y="1484558"/>
                  </a:lnTo>
                  <a:close/>
                </a:path>
              </a:pathLst>
            </a:custGeom>
            <a:solidFill>
              <a:srgbClr val="000000">
                <a:alpha val="0"/>
              </a:srgbClr>
            </a:solidFill>
          </p:spPr>
        </p:sp>
        <p:sp>
          <p:nvSpPr>
            <p:cNvPr name="TextBox 11" id="11"/>
            <p:cNvSpPr txBox="true"/>
            <p:nvPr/>
          </p:nvSpPr>
          <p:spPr>
            <a:xfrm>
              <a:off x="0" y="-66675"/>
              <a:ext cx="16090746" cy="1551233"/>
            </a:xfrm>
            <a:prstGeom prst="rect">
              <a:avLst/>
            </a:prstGeom>
          </p:spPr>
          <p:txBody>
            <a:bodyPr anchor="t" rtlCol="false" tIns="0" lIns="0" bIns="0" rIns="0"/>
            <a:lstStyle/>
            <a:p>
              <a:pPr algn="ctr">
                <a:lnSpc>
                  <a:spcPts val="3600"/>
                </a:lnSpc>
              </a:pPr>
              <a:r>
                <a:rPr lang="en-US" b="true" sz="3000" spc="600">
                  <a:solidFill>
                    <a:srgbClr val="3B3460"/>
                  </a:solidFill>
                  <a:latin typeface="Popp Kids Bold"/>
                  <a:ea typeface="Popp Kids Bold"/>
                  <a:cs typeface="Popp Kids Bold"/>
                  <a:sym typeface="Popp Kids Bold"/>
                </a:rPr>
                <a:t>— Jack Penn</a:t>
              </a:r>
            </a:p>
          </p:txBody>
        </p:sp>
      </p:grpSp>
    </p:spTree>
  </p:cSld>
  <p:clrMapOvr>
    <a:masterClrMapping/>
  </p:clrMapOvr>
</p:sld>
</file>

<file path=ppt/slides/slide30.xml><?xml version="1.0" encoding="utf-8"?>
<p:sld xmlns:p="http://schemas.openxmlformats.org/presentationml/2006/main" xmlns:a="http://schemas.openxmlformats.org/drawingml/2006/main" xmlns:r="http://schemas.openxmlformats.org/officeDocument/2006/relationships">
  <p:cSld>
    <p:bg>
      <p:bgPr>
        <a:solidFill>
          <a:srgbClr val="BBCFFF"/>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1955434" y="1732483"/>
            <a:ext cx="15477627" cy="7525817"/>
            <a:chOff x="0" y="0"/>
            <a:chExt cx="20636836" cy="10034422"/>
          </a:xfrm>
        </p:grpSpPr>
        <p:sp>
          <p:nvSpPr>
            <p:cNvPr name="Freeform 7" id="7"/>
            <p:cNvSpPr/>
            <p:nvPr/>
          </p:nvSpPr>
          <p:spPr>
            <a:xfrm flipH="false" flipV="false" rot="0">
              <a:off x="0" y="0"/>
              <a:ext cx="20636836" cy="10034422"/>
            </a:xfrm>
            <a:custGeom>
              <a:avLst/>
              <a:gdLst/>
              <a:ahLst/>
              <a:cxnLst/>
              <a:rect r="r" b="b" t="t" l="l"/>
              <a:pathLst>
                <a:path h="10034422" w="20636836">
                  <a:moveTo>
                    <a:pt x="0" y="0"/>
                  </a:moveTo>
                  <a:lnTo>
                    <a:pt x="20636836" y="0"/>
                  </a:lnTo>
                  <a:lnTo>
                    <a:pt x="20636836" y="10034422"/>
                  </a:lnTo>
                  <a:lnTo>
                    <a:pt x="0" y="10034422"/>
                  </a:lnTo>
                  <a:close/>
                </a:path>
              </a:pathLst>
            </a:custGeom>
            <a:solidFill>
              <a:srgbClr val="000000">
                <a:alpha val="0"/>
              </a:srgbClr>
            </a:solidFill>
          </p:spPr>
        </p:sp>
        <p:sp>
          <p:nvSpPr>
            <p:cNvPr name="TextBox 8" id="8"/>
            <p:cNvSpPr txBox="true"/>
            <p:nvPr/>
          </p:nvSpPr>
          <p:spPr>
            <a:xfrm>
              <a:off x="0" y="-85725"/>
              <a:ext cx="20636836" cy="10120147"/>
            </a:xfrm>
            <a:prstGeom prst="rect">
              <a:avLst/>
            </a:prstGeom>
          </p:spPr>
          <p:txBody>
            <a:bodyPr anchor="ctr" rtlCol="false" tIns="0" lIns="0" bIns="0" rIns="0"/>
            <a:lstStyle/>
            <a:p>
              <a:pPr algn="ctr">
                <a:lnSpc>
                  <a:spcPts val="11016"/>
                </a:lnSpc>
              </a:pPr>
              <a:r>
                <a:rPr lang="en-US" sz="10200" spc="1019">
                  <a:solidFill>
                    <a:srgbClr val="3B3460"/>
                  </a:solidFill>
                  <a:latin typeface="Popp Kids"/>
                  <a:ea typeface="Popp Kids"/>
                  <a:cs typeface="Popp Kids"/>
                  <a:sym typeface="Popp Kids"/>
                </a:rPr>
                <a:t>You don’t have to be great to start, but you have to start to be great. </a:t>
              </a:r>
            </a:p>
            <a:p>
              <a:pPr algn="ctr">
                <a:lnSpc>
                  <a:spcPts val="11016"/>
                </a:lnSpc>
              </a:pPr>
            </a:p>
          </p:txBody>
        </p:sp>
      </p:grpSp>
    </p:spTree>
  </p:cSld>
  <p:clrMapOvr>
    <a:masterClrMapping/>
  </p:clrMapOvr>
</p:sld>
</file>

<file path=ppt/slides/slide31.xml><?xml version="1.0" encoding="utf-8"?>
<p:sld xmlns:p="http://schemas.openxmlformats.org/presentationml/2006/main" xmlns:a="http://schemas.openxmlformats.org/drawingml/2006/main" xmlns:r="http://schemas.openxmlformats.org/officeDocument/2006/relationships">
  <p:cSld>
    <p:bg>
      <p:bgPr>
        <a:solidFill>
          <a:srgbClr val="BBCFFF"/>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2125273" y="1380592"/>
            <a:ext cx="15449167" cy="7525817"/>
            <a:chOff x="0" y="0"/>
            <a:chExt cx="20598889" cy="10034422"/>
          </a:xfrm>
        </p:grpSpPr>
        <p:sp>
          <p:nvSpPr>
            <p:cNvPr name="Freeform 7" id="7"/>
            <p:cNvSpPr/>
            <p:nvPr/>
          </p:nvSpPr>
          <p:spPr>
            <a:xfrm flipH="false" flipV="false" rot="0">
              <a:off x="0" y="0"/>
              <a:ext cx="20598890" cy="10034422"/>
            </a:xfrm>
            <a:custGeom>
              <a:avLst/>
              <a:gdLst/>
              <a:ahLst/>
              <a:cxnLst/>
              <a:rect r="r" b="b" t="t" l="l"/>
              <a:pathLst>
                <a:path h="10034422" w="20598890">
                  <a:moveTo>
                    <a:pt x="0" y="0"/>
                  </a:moveTo>
                  <a:lnTo>
                    <a:pt x="20598890" y="0"/>
                  </a:lnTo>
                  <a:lnTo>
                    <a:pt x="20598890" y="10034422"/>
                  </a:lnTo>
                  <a:lnTo>
                    <a:pt x="0" y="10034422"/>
                  </a:lnTo>
                  <a:close/>
                </a:path>
              </a:pathLst>
            </a:custGeom>
            <a:solidFill>
              <a:srgbClr val="000000">
                <a:alpha val="0"/>
              </a:srgbClr>
            </a:solidFill>
          </p:spPr>
        </p:sp>
        <p:sp>
          <p:nvSpPr>
            <p:cNvPr name="TextBox 8" id="8"/>
            <p:cNvSpPr txBox="true"/>
            <p:nvPr/>
          </p:nvSpPr>
          <p:spPr>
            <a:xfrm>
              <a:off x="0" y="-85725"/>
              <a:ext cx="20598889" cy="10120147"/>
            </a:xfrm>
            <a:prstGeom prst="rect">
              <a:avLst/>
            </a:prstGeom>
          </p:spPr>
          <p:txBody>
            <a:bodyPr anchor="ctr" rtlCol="false" tIns="0" lIns="0" bIns="0" rIns="0"/>
            <a:lstStyle/>
            <a:p>
              <a:pPr algn="ctr">
                <a:lnSpc>
                  <a:spcPts val="11016"/>
                </a:lnSpc>
              </a:pPr>
              <a:r>
                <a:rPr lang="en-US" sz="10200" spc="1019">
                  <a:solidFill>
                    <a:srgbClr val="3B3460"/>
                  </a:solidFill>
                  <a:latin typeface="Popp Kids"/>
                  <a:ea typeface="Popp Kids"/>
                  <a:cs typeface="Popp Kids"/>
                  <a:sym typeface="Popp Kids"/>
                </a:rPr>
                <a:t>Success is not final; failure is not fatal:</a:t>
              </a:r>
            </a:p>
            <a:p>
              <a:pPr algn="ctr">
                <a:lnSpc>
                  <a:spcPts val="11016"/>
                </a:lnSpc>
              </a:pPr>
              <a:r>
                <a:rPr lang="en-US" sz="10200" spc="1019">
                  <a:solidFill>
                    <a:srgbClr val="3B3460"/>
                  </a:solidFill>
                  <a:latin typeface="Popp Kids"/>
                  <a:ea typeface="Popp Kids"/>
                  <a:cs typeface="Popp Kids"/>
                  <a:sym typeface="Popp Kids"/>
                </a:rPr>
                <a:t>it is the courage to continue that counts.</a:t>
              </a:r>
            </a:p>
          </p:txBody>
        </p:sp>
      </p:gr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BBCFFF"/>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17862804" y="0"/>
            <a:ext cx="425196" cy="10287000"/>
            <a:chOff x="0" y="0"/>
            <a:chExt cx="566928" cy="13716000"/>
          </a:xfrm>
        </p:grpSpPr>
        <p:sp>
          <p:nvSpPr>
            <p:cNvPr name="Freeform 4" id="4"/>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BBCFFF"/>
            </a:solidFill>
          </p:spPr>
        </p:sp>
      </p:grpSp>
      <p:sp>
        <p:nvSpPr>
          <p:cNvPr name="Freeform 5" id="5"/>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6" id="6"/>
          <p:cNvGrpSpPr/>
          <p:nvPr/>
        </p:nvGrpSpPr>
        <p:grpSpPr>
          <a:xfrm rot="0">
            <a:off x="0" y="0"/>
            <a:ext cx="425196" cy="10287000"/>
            <a:chOff x="0" y="0"/>
            <a:chExt cx="566928" cy="13716000"/>
          </a:xfrm>
        </p:grpSpPr>
        <p:sp>
          <p:nvSpPr>
            <p:cNvPr name="Freeform 7" id="7"/>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8" id="8"/>
          <p:cNvGrpSpPr/>
          <p:nvPr/>
        </p:nvGrpSpPr>
        <p:grpSpPr>
          <a:xfrm rot="0">
            <a:off x="1523392" y="685267"/>
            <a:ext cx="15477627" cy="8916467"/>
            <a:chOff x="0" y="0"/>
            <a:chExt cx="20636836" cy="11888622"/>
          </a:xfrm>
        </p:grpSpPr>
        <p:sp>
          <p:nvSpPr>
            <p:cNvPr name="Freeform 9" id="9"/>
            <p:cNvSpPr/>
            <p:nvPr/>
          </p:nvSpPr>
          <p:spPr>
            <a:xfrm flipH="false" flipV="false" rot="0">
              <a:off x="0" y="0"/>
              <a:ext cx="20636836" cy="11888622"/>
            </a:xfrm>
            <a:custGeom>
              <a:avLst/>
              <a:gdLst/>
              <a:ahLst/>
              <a:cxnLst/>
              <a:rect r="r" b="b" t="t" l="l"/>
              <a:pathLst>
                <a:path h="11888622" w="20636836">
                  <a:moveTo>
                    <a:pt x="0" y="0"/>
                  </a:moveTo>
                  <a:lnTo>
                    <a:pt x="20636836" y="0"/>
                  </a:lnTo>
                  <a:lnTo>
                    <a:pt x="20636836" y="11888622"/>
                  </a:lnTo>
                  <a:lnTo>
                    <a:pt x="0" y="11888622"/>
                  </a:lnTo>
                  <a:close/>
                </a:path>
              </a:pathLst>
            </a:custGeom>
            <a:solidFill>
              <a:srgbClr val="000000">
                <a:alpha val="0"/>
              </a:srgbClr>
            </a:solidFill>
          </p:spPr>
        </p:sp>
        <p:sp>
          <p:nvSpPr>
            <p:cNvPr name="TextBox 10" id="10"/>
            <p:cNvSpPr txBox="true"/>
            <p:nvPr/>
          </p:nvSpPr>
          <p:spPr>
            <a:xfrm>
              <a:off x="0" y="-85725"/>
              <a:ext cx="20636836" cy="11974347"/>
            </a:xfrm>
            <a:prstGeom prst="rect">
              <a:avLst/>
            </a:prstGeom>
          </p:spPr>
          <p:txBody>
            <a:bodyPr anchor="ctr" rtlCol="false" tIns="0" lIns="0" bIns="0" rIns="0"/>
            <a:lstStyle/>
            <a:p>
              <a:pPr algn="ctr">
                <a:lnSpc>
                  <a:spcPts val="11016"/>
                </a:lnSpc>
              </a:pPr>
              <a:r>
                <a:rPr lang="en-US" sz="10200" spc="1133">
                  <a:solidFill>
                    <a:srgbClr val="3B3460"/>
                  </a:solidFill>
                  <a:latin typeface="Popp Kids"/>
                  <a:ea typeface="Popp Kids"/>
                  <a:cs typeface="Popp Kids"/>
                  <a:sym typeface="Popp Kids"/>
                </a:rPr>
                <a:t>Education is the gateway to my future! Today I make the most of my academic opportunities.</a:t>
              </a:r>
            </a:p>
          </p:txBody>
        </p:sp>
      </p:gr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EBF759"/>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1328738" y="946404"/>
            <a:ext cx="16613694" cy="7766487"/>
            <a:chOff x="0" y="0"/>
            <a:chExt cx="22151592" cy="10355317"/>
          </a:xfrm>
        </p:grpSpPr>
        <p:sp>
          <p:nvSpPr>
            <p:cNvPr name="Freeform 7" id="7"/>
            <p:cNvSpPr/>
            <p:nvPr/>
          </p:nvSpPr>
          <p:spPr>
            <a:xfrm flipH="false" flipV="false" rot="0">
              <a:off x="0" y="0"/>
              <a:ext cx="22151592" cy="10355317"/>
            </a:xfrm>
            <a:custGeom>
              <a:avLst/>
              <a:gdLst/>
              <a:ahLst/>
              <a:cxnLst/>
              <a:rect r="r" b="b" t="t" l="l"/>
              <a:pathLst>
                <a:path h="10355317" w="22151592">
                  <a:moveTo>
                    <a:pt x="0" y="0"/>
                  </a:moveTo>
                  <a:lnTo>
                    <a:pt x="22151592" y="0"/>
                  </a:lnTo>
                  <a:lnTo>
                    <a:pt x="22151592" y="10355317"/>
                  </a:lnTo>
                  <a:lnTo>
                    <a:pt x="0" y="10355317"/>
                  </a:lnTo>
                  <a:close/>
                </a:path>
              </a:pathLst>
            </a:custGeom>
            <a:solidFill>
              <a:srgbClr val="000000">
                <a:alpha val="0"/>
              </a:srgbClr>
            </a:solidFill>
          </p:spPr>
        </p:sp>
        <p:sp>
          <p:nvSpPr>
            <p:cNvPr name="TextBox 8" id="8"/>
            <p:cNvSpPr txBox="true"/>
            <p:nvPr/>
          </p:nvSpPr>
          <p:spPr>
            <a:xfrm>
              <a:off x="0" y="-66675"/>
              <a:ext cx="22151592" cy="10421992"/>
            </a:xfrm>
            <a:prstGeom prst="rect">
              <a:avLst/>
            </a:prstGeom>
          </p:spPr>
          <p:txBody>
            <a:bodyPr anchor="ctr" rtlCol="false" tIns="0" lIns="0" bIns="0" rIns="0"/>
            <a:lstStyle/>
            <a:p>
              <a:pPr algn="ctr">
                <a:lnSpc>
                  <a:spcPts val="8316"/>
                </a:lnSpc>
              </a:pPr>
              <a:r>
                <a:rPr lang="en-US" sz="7700" spc="1140">
                  <a:solidFill>
                    <a:srgbClr val="3B3460"/>
                  </a:solidFill>
                  <a:latin typeface="Popp Kids"/>
                  <a:ea typeface="Popp Kids"/>
                  <a:cs typeface="Popp Kids"/>
                  <a:sym typeface="Popp Kids"/>
                </a:rPr>
                <a:t>“By recording your dreams and goals on paper, you set in motion the process of becoming the person you most want to be. Put your future in good hands — your own.”</a:t>
              </a:r>
            </a:p>
          </p:txBody>
        </p:sp>
      </p:grpSp>
      <p:grpSp>
        <p:nvGrpSpPr>
          <p:cNvPr name="Group 9" id="9"/>
          <p:cNvGrpSpPr/>
          <p:nvPr/>
        </p:nvGrpSpPr>
        <p:grpSpPr>
          <a:xfrm rot="0">
            <a:off x="3322568" y="8968794"/>
            <a:ext cx="12068060" cy="1113418"/>
            <a:chOff x="0" y="0"/>
            <a:chExt cx="16090746" cy="1484558"/>
          </a:xfrm>
        </p:grpSpPr>
        <p:sp>
          <p:nvSpPr>
            <p:cNvPr name="Freeform 10" id="10"/>
            <p:cNvSpPr/>
            <p:nvPr/>
          </p:nvSpPr>
          <p:spPr>
            <a:xfrm flipH="false" flipV="false" rot="0">
              <a:off x="0" y="0"/>
              <a:ext cx="16090747" cy="1484558"/>
            </a:xfrm>
            <a:custGeom>
              <a:avLst/>
              <a:gdLst/>
              <a:ahLst/>
              <a:cxnLst/>
              <a:rect r="r" b="b" t="t" l="l"/>
              <a:pathLst>
                <a:path h="1484558" w="16090747">
                  <a:moveTo>
                    <a:pt x="0" y="0"/>
                  </a:moveTo>
                  <a:lnTo>
                    <a:pt x="16090747" y="0"/>
                  </a:lnTo>
                  <a:lnTo>
                    <a:pt x="16090747" y="1484558"/>
                  </a:lnTo>
                  <a:lnTo>
                    <a:pt x="0" y="1484558"/>
                  </a:lnTo>
                  <a:close/>
                </a:path>
              </a:pathLst>
            </a:custGeom>
            <a:solidFill>
              <a:srgbClr val="000000">
                <a:alpha val="0"/>
              </a:srgbClr>
            </a:solidFill>
          </p:spPr>
        </p:sp>
        <p:sp>
          <p:nvSpPr>
            <p:cNvPr name="TextBox 11" id="11"/>
            <p:cNvSpPr txBox="true"/>
            <p:nvPr/>
          </p:nvSpPr>
          <p:spPr>
            <a:xfrm>
              <a:off x="0" y="-66675"/>
              <a:ext cx="16090746" cy="1551233"/>
            </a:xfrm>
            <a:prstGeom prst="rect">
              <a:avLst/>
            </a:prstGeom>
          </p:spPr>
          <p:txBody>
            <a:bodyPr anchor="t" rtlCol="false" tIns="0" lIns="0" bIns="0" rIns="0"/>
            <a:lstStyle/>
            <a:p>
              <a:pPr algn="ctr">
                <a:lnSpc>
                  <a:spcPts val="3600"/>
                </a:lnSpc>
              </a:pPr>
              <a:r>
                <a:rPr lang="en-US" b="true" sz="3000" spc="375">
                  <a:solidFill>
                    <a:srgbClr val="3B3460"/>
                  </a:solidFill>
                  <a:latin typeface="Popp Kids Bold"/>
                  <a:ea typeface="Popp Kids Bold"/>
                  <a:cs typeface="Popp Kids Bold"/>
                  <a:sym typeface="Popp Kids Bold"/>
                </a:rPr>
                <a:t>–Mark Victor Hansen</a:t>
              </a:r>
            </a:p>
          </p:txBody>
        </p:sp>
      </p:gr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BBCFFF"/>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17862804" y="0"/>
            <a:ext cx="425196" cy="10287000"/>
            <a:chOff x="0" y="0"/>
            <a:chExt cx="566928" cy="13716000"/>
          </a:xfrm>
        </p:grpSpPr>
        <p:sp>
          <p:nvSpPr>
            <p:cNvPr name="Freeform 4" id="4"/>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BBCFFF"/>
            </a:solidFill>
          </p:spPr>
        </p:sp>
      </p:grpSp>
      <p:sp>
        <p:nvSpPr>
          <p:cNvPr name="Freeform 5" id="5"/>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6" id="6"/>
          <p:cNvGrpSpPr/>
          <p:nvPr/>
        </p:nvGrpSpPr>
        <p:grpSpPr>
          <a:xfrm rot="0">
            <a:off x="0" y="0"/>
            <a:ext cx="425196" cy="10287000"/>
            <a:chOff x="0" y="0"/>
            <a:chExt cx="566928" cy="13716000"/>
          </a:xfrm>
        </p:grpSpPr>
        <p:sp>
          <p:nvSpPr>
            <p:cNvPr name="Freeform 7" id="7"/>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8" id="8"/>
          <p:cNvGrpSpPr/>
          <p:nvPr/>
        </p:nvGrpSpPr>
        <p:grpSpPr>
          <a:xfrm rot="0">
            <a:off x="1703509" y="1647582"/>
            <a:ext cx="15477627" cy="6592482"/>
            <a:chOff x="0" y="0"/>
            <a:chExt cx="20636836" cy="8789976"/>
          </a:xfrm>
        </p:grpSpPr>
        <p:sp>
          <p:nvSpPr>
            <p:cNvPr name="Freeform 9" id="9"/>
            <p:cNvSpPr/>
            <p:nvPr/>
          </p:nvSpPr>
          <p:spPr>
            <a:xfrm flipH="false" flipV="false" rot="0">
              <a:off x="0" y="0"/>
              <a:ext cx="20636836" cy="8789976"/>
            </a:xfrm>
            <a:custGeom>
              <a:avLst/>
              <a:gdLst/>
              <a:ahLst/>
              <a:cxnLst/>
              <a:rect r="r" b="b" t="t" l="l"/>
              <a:pathLst>
                <a:path h="8789976" w="20636836">
                  <a:moveTo>
                    <a:pt x="0" y="0"/>
                  </a:moveTo>
                  <a:lnTo>
                    <a:pt x="20636836" y="0"/>
                  </a:lnTo>
                  <a:lnTo>
                    <a:pt x="20636836" y="8789976"/>
                  </a:lnTo>
                  <a:lnTo>
                    <a:pt x="0" y="8789976"/>
                  </a:lnTo>
                  <a:close/>
                </a:path>
              </a:pathLst>
            </a:custGeom>
            <a:solidFill>
              <a:srgbClr val="000000">
                <a:alpha val="0"/>
              </a:srgbClr>
            </a:solidFill>
          </p:spPr>
        </p:sp>
        <p:sp>
          <p:nvSpPr>
            <p:cNvPr name="TextBox 10" id="10"/>
            <p:cNvSpPr txBox="true"/>
            <p:nvPr/>
          </p:nvSpPr>
          <p:spPr>
            <a:xfrm>
              <a:off x="0" y="-76200"/>
              <a:ext cx="20636836" cy="8866176"/>
            </a:xfrm>
            <a:prstGeom prst="rect">
              <a:avLst/>
            </a:prstGeom>
          </p:spPr>
          <p:txBody>
            <a:bodyPr anchor="ctr" rtlCol="false" tIns="0" lIns="0" bIns="0" rIns="0"/>
            <a:lstStyle/>
            <a:p>
              <a:pPr algn="ctr">
                <a:lnSpc>
                  <a:spcPts val="11123"/>
                </a:lnSpc>
              </a:pPr>
              <a:r>
                <a:rPr lang="en-US" sz="10299" spc="915">
                  <a:solidFill>
                    <a:srgbClr val="3B3460"/>
                  </a:solidFill>
                  <a:latin typeface="Popp Kids"/>
                  <a:ea typeface="Popp Kids"/>
                  <a:cs typeface="Popp Kids"/>
                  <a:sym typeface="Popp Kids"/>
                </a:rPr>
                <a:t>“Doubt kills more dreams than failure ever will.”</a:t>
              </a:r>
            </a:p>
          </p:txBody>
        </p:sp>
      </p:grpSp>
      <p:grpSp>
        <p:nvGrpSpPr>
          <p:cNvPr name="Group 11" id="11"/>
          <p:cNvGrpSpPr/>
          <p:nvPr/>
        </p:nvGrpSpPr>
        <p:grpSpPr>
          <a:xfrm rot="0">
            <a:off x="3322568" y="8968794"/>
            <a:ext cx="12068060" cy="1113418"/>
            <a:chOff x="0" y="0"/>
            <a:chExt cx="16090746" cy="1484558"/>
          </a:xfrm>
        </p:grpSpPr>
        <p:sp>
          <p:nvSpPr>
            <p:cNvPr name="Freeform 12" id="12"/>
            <p:cNvSpPr/>
            <p:nvPr/>
          </p:nvSpPr>
          <p:spPr>
            <a:xfrm flipH="false" flipV="false" rot="0">
              <a:off x="0" y="0"/>
              <a:ext cx="16090747" cy="1484558"/>
            </a:xfrm>
            <a:custGeom>
              <a:avLst/>
              <a:gdLst/>
              <a:ahLst/>
              <a:cxnLst/>
              <a:rect r="r" b="b" t="t" l="l"/>
              <a:pathLst>
                <a:path h="1484558" w="16090747">
                  <a:moveTo>
                    <a:pt x="0" y="0"/>
                  </a:moveTo>
                  <a:lnTo>
                    <a:pt x="16090747" y="0"/>
                  </a:lnTo>
                  <a:lnTo>
                    <a:pt x="16090747" y="1484558"/>
                  </a:lnTo>
                  <a:lnTo>
                    <a:pt x="0" y="1484558"/>
                  </a:lnTo>
                  <a:close/>
                </a:path>
              </a:pathLst>
            </a:custGeom>
            <a:solidFill>
              <a:srgbClr val="000000">
                <a:alpha val="0"/>
              </a:srgbClr>
            </a:solidFill>
          </p:spPr>
        </p:sp>
        <p:sp>
          <p:nvSpPr>
            <p:cNvPr name="TextBox 13" id="13"/>
            <p:cNvSpPr txBox="true"/>
            <p:nvPr/>
          </p:nvSpPr>
          <p:spPr>
            <a:xfrm>
              <a:off x="0" y="-66675"/>
              <a:ext cx="16090746" cy="1551233"/>
            </a:xfrm>
            <a:prstGeom prst="rect">
              <a:avLst/>
            </a:prstGeom>
          </p:spPr>
          <p:txBody>
            <a:bodyPr anchor="t" rtlCol="false" tIns="0" lIns="0" bIns="0" rIns="0"/>
            <a:lstStyle/>
            <a:p>
              <a:pPr algn="ctr">
                <a:lnSpc>
                  <a:spcPts val="3600"/>
                </a:lnSpc>
              </a:pPr>
              <a:r>
                <a:rPr lang="en-US" b="true" sz="3000" spc="600">
                  <a:solidFill>
                    <a:srgbClr val="3B3460"/>
                  </a:solidFill>
                  <a:latin typeface="Popp Kids Bold"/>
                  <a:ea typeface="Popp Kids Bold"/>
                  <a:cs typeface="Popp Kids Bold"/>
                  <a:sym typeface="Popp Kids Bold"/>
                </a:rPr>
                <a:t>- Karim Seddiki </a:t>
              </a:r>
            </a:p>
          </p:txBody>
        </p:sp>
      </p:gr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FFF66"/>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1732084" y="1647582"/>
            <a:ext cx="15477627" cy="7525817"/>
            <a:chOff x="0" y="0"/>
            <a:chExt cx="20636836" cy="10034422"/>
          </a:xfrm>
        </p:grpSpPr>
        <p:sp>
          <p:nvSpPr>
            <p:cNvPr name="Freeform 7" id="7"/>
            <p:cNvSpPr/>
            <p:nvPr/>
          </p:nvSpPr>
          <p:spPr>
            <a:xfrm flipH="false" flipV="false" rot="0">
              <a:off x="0" y="0"/>
              <a:ext cx="20636836" cy="10034422"/>
            </a:xfrm>
            <a:custGeom>
              <a:avLst/>
              <a:gdLst/>
              <a:ahLst/>
              <a:cxnLst/>
              <a:rect r="r" b="b" t="t" l="l"/>
              <a:pathLst>
                <a:path h="10034422" w="20636836">
                  <a:moveTo>
                    <a:pt x="0" y="0"/>
                  </a:moveTo>
                  <a:lnTo>
                    <a:pt x="20636836" y="0"/>
                  </a:lnTo>
                  <a:lnTo>
                    <a:pt x="20636836" y="10034422"/>
                  </a:lnTo>
                  <a:lnTo>
                    <a:pt x="0" y="10034422"/>
                  </a:lnTo>
                  <a:close/>
                </a:path>
              </a:pathLst>
            </a:custGeom>
            <a:solidFill>
              <a:srgbClr val="000000">
                <a:alpha val="0"/>
              </a:srgbClr>
            </a:solidFill>
          </p:spPr>
        </p:sp>
        <p:sp>
          <p:nvSpPr>
            <p:cNvPr name="TextBox 8" id="8"/>
            <p:cNvSpPr txBox="true"/>
            <p:nvPr/>
          </p:nvSpPr>
          <p:spPr>
            <a:xfrm>
              <a:off x="0" y="-85725"/>
              <a:ext cx="20636836" cy="10120147"/>
            </a:xfrm>
            <a:prstGeom prst="rect">
              <a:avLst/>
            </a:prstGeom>
          </p:spPr>
          <p:txBody>
            <a:bodyPr anchor="ctr" rtlCol="false" tIns="0" lIns="0" bIns="0" rIns="0"/>
            <a:lstStyle/>
            <a:p>
              <a:pPr algn="ctr">
                <a:lnSpc>
                  <a:spcPts val="11016"/>
                </a:lnSpc>
              </a:pPr>
              <a:r>
                <a:rPr lang="en-US" sz="10200" spc="1019">
                  <a:solidFill>
                    <a:srgbClr val="3B3460"/>
                  </a:solidFill>
                  <a:latin typeface="Popp Kids"/>
                  <a:ea typeface="Popp Kids"/>
                  <a:cs typeface="Popp Kids"/>
                  <a:sym typeface="Popp Kids"/>
                </a:rPr>
                <a:t> Life’s problems wouldn’t be called “hurdles” if there wasn’t a way to get over them.</a:t>
              </a:r>
            </a:p>
          </p:txBody>
        </p:sp>
      </p:gr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A8F0E1"/>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3" id="3"/>
          <p:cNvSpPr/>
          <p:nvPr/>
        </p:nvSpPr>
        <p:spPr>
          <a:xfrm flipH="false" flipV="false" rot="0">
            <a:off x="0" y="0"/>
            <a:ext cx="4221957" cy="10287000"/>
          </a:xfrm>
          <a:custGeom>
            <a:avLst/>
            <a:gdLst/>
            <a:ahLst/>
            <a:cxnLst/>
            <a:rect r="r" b="b" t="t" l="l"/>
            <a:pathLst>
              <a:path h="10287000" w="4221957">
                <a:moveTo>
                  <a:pt x="0" y="0"/>
                </a:moveTo>
                <a:lnTo>
                  <a:pt x="4221957" y="0"/>
                </a:lnTo>
                <a:lnTo>
                  <a:pt x="4221957" y="10287000"/>
                </a:lnTo>
                <a:lnTo>
                  <a:pt x="0" y="10287000"/>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4" id="4"/>
          <p:cNvGrpSpPr/>
          <p:nvPr/>
        </p:nvGrpSpPr>
        <p:grpSpPr>
          <a:xfrm rot="0">
            <a:off x="4864393" y="1610832"/>
            <a:ext cx="12280606" cy="6135167"/>
            <a:chOff x="0" y="0"/>
            <a:chExt cx="16374142" cy="8180222"/>
          </a:xfrm>
        </p:grpSpPr>
        <p:sp>
          <p:nvSpPr>
            <p:cNvPr name="Freeform 5" id="5"/>
            <p:cNvSpPr/>
            <p:nvPr/>
          </p:nvSpPr>
          <p:spPr>
            <a:xfrm flipH="false" flipV="false" rot="0">
              <a:off x="0" y="0"/>
              <a:ext cx="16374142" cy="8180222"/>
            </a:xfrm>
            <a:custGeom>
              <a:avLst/>
              <a:gdLst/>
              <a:ahLst/>
              <a:cxnLst/>
              <a:rect r="r" b="b" t="t" l="l"/>
              <a:pathLst>
                <a:path h="8180222" w="16374142">
                  <a:moveTo>
                    <a:pt x="0" y="0"/>
                  </a:moveTo>
                  <a:lnTo>
                    <a:pt x="16374142" y="0"/>
                  </a:lnTo>
                  <a:lnTo>
                    <a:pt x="16374142" y="8180222"/>
                  </a:lnTo>
                  <a:lnTo>
                    <a:pt x="0" y="8180222"/>
                  </a:lnTo>
                  <a:close/>
                </a:path>
              </a:pathLst>
            </a:custGeom>
            <a:solidFill>
              <a:srgbClr val="000000">
                <a:alpha val="0"/>
              </a:srgbClr>
            </a:solidFill>
          </p:spPr>
        </p:sp>
        <p:sp>
          <p:nvSpPr>
            <p:cNvPr name="TextBox 6" id="6"/>
            <p:cNvSpPr txBox="true"/>
            <p:nvPr/>
          </p:nvSpPr>
          <p:spPr>
            <a:xfrm>
              <a:off x="0" y="-85725"/>
              <a:ext cx="16374142" cy="8265947"/>
            </a:xfrm>
            <a:prstGeom prst="rect">
              <a:avLst/>
            </a:prstGeom>
          </p:spPr>
          <p:txBody>
            <a:bodyPr anchor="b" rtlCol="false" tIns="0" lIns="0" bIns="0" rIns="0"/>
            <a:lstStyle/>
            <a:p>
              <a:pPr algn="l">
                <a:lnSpc>
                  <a:spcPts val="11016"/>
                </a:lnSpc>
              </a:pPr>
              <a:r>
                <a:rPr lang="en-US" sz="10200" spc="1133">
                  <a:solidFill>
                    <a:srgbClr val="3B3460"/>
                  </a:solidFill>
                  <a:latin typeface="Popp Kids"/>
                  <a:ea typeface="Popp Kids"/>
                  <a:cs typeface="Popp Kids"/>
                  <a:sym typeface="Popp Kids"/>
                </a:rPr>
                <a:t>“Winners are losers who got up and gave it one more try.” </a:t>
              </a:r>
            </a:p>
          </p:txBody>
        </p:sp>
      </p:grpSp>
      <p:grpSp>
        <p:nvGrpSpPr>
          <p:cNvPr name="Group 7" id="7"/>
          <p:cNvGrpSpPr/>
          <p:nvPr/>
        </p:nvGrpSpPr>
        <p:grpSpPr>
          <a:xfrm rot="0">
            <a:off x="4864395" y="7739672"/>
            <a:ext cx="10526232" cy="1426702"/>
            <a:chOff x="0" y="0"/>
            <a:chExt cx="14034976" cy="1902270"/>
          </a:xfrm>
        </p:grpSpPr>
        <p:sp>
          <p:nvSpPr>
            <p:cNvPr name="Freeform 8" id="8"/>
            <p:cNvSpPr/>
            <p:nvPr/>
          </p:nvSpPr>
          <p:spPr>
            <a:xfrm flipH="false" flipV="false" rot="0">
              <a:off x="0" y="0"/>
              <a:ext cx="14034976" cy="1902270"/>
            </a:xfrm>
            <a:custGeom>
              <a:avLst/>
              <a:gdLst/>
              <a:ahLst/>
              <a:cxnLst/>
              <a:rect r="r" b="b" t="t" l="l"/>
              <a:pathLst>
                <a:path h="1902270" w="14034976">
                  <a:moveTo>
                    <a:pt x="0" y="0"/>
                  </a:moveTo>
                  <a:lnTo>
                    <a:pt x="14034976" y="0"/>
                  </a:lnTo>
                  <a:lnTo>
                    <a:pt x="14034976" y="1902270"/>
                  </a:lnTo>
                  <a:lnTo>
                    <a:pt x="0" y="1902270"/>
                  </a:lnTo>
                  <a:close/>
                </a:path>
              </a:pathLst>
            </a:custGeom>
            <a:solidFill>
              <a:srgbClr val="3B3460">
                <a:alpha val="0"/>
              </a:srgbClr>
            </a:solidFill>
          </p:spPr>
        </p:sp>
        <p:sp>
          <p:nvSpPr>
            <p:cNvPr name="TextBox 9" id="9"/>
            <p:cNvSpPr txBox="true"/>
            <p:nvPr/>
          </p:nvSpPr>
          <p:spPr>
            <a:xfrm>
              <a:off x="0" y="-66675"/>
              <a:ext cx="14034976" cy="1968945"/>
            </a:xfrm>
            <a:prstGeom prst="rect">
              <a:avLst/>
            </a:prstGeom>
          </p:spPr>
          <p:txBody>
            <a:bodyPr anchor="t" rtlCol="false" tIns="0" lIns="0" bIns="0" rIns="0"/>
            <a:lstStyle/>
            <a:p>
              <a:pPr algn="l">
                <a:lnSpc>
                  <a:spcPts val="3600"/>
                </a:lnSpc>
              </a:pPr>
              <a:r>
                <a:rPr lang="en-US" b="true" sz="3000" spc="600">
                  <a:solidFill>
                    <a:srgbClr val="3B3460"/>
                  </a:solidFill>
                  <a:latin typeface="Popp Kids Bold"/>
                  <a:ea typeface="Popp Kids Bold"/>
                  <a:cs typeface="Popp Kids Bold"/>
                  <a:sym typeface="Popp Kids Bold"/>
                </a:rPr>
                <a:t>- </a:t>
              </a:r>
              <a:r>
                <a:rPr lang="en-US" b="true" sz="3000" spc="600">
                  <a:solidFill>
                    <a:srgbClr val="3B3460"/>
                  </a:solidFill>
                  <a:latin typeface="Popp Kids Bold"/>
                  <a:ea typeface="Popp Kids Bold"/>
                  <a:cs typeface="Popp Kids Bold"/>
                  <a:sym typeface="Popp Kids Bold"/>
                </a:rPr>
                <a:t>Dennis DeYoung </a:t>
              </a:r>
            </a:p>
          </p:txBody>
        </p:sp>
      </p:gr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A1D2DD"/>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328738" cy="10287000"/>
          </a:xfrm>
          <a:custGeom>
            <a:avLst/>
            <a:gdLst/>
            <a:ahLst/>
            <a:cxnLst/>
            <a:rect r="r" b="b" t="t" l="l"/>
            <a:pathLst>
              <a:path h="10287000" w="1328738">
                <a:moveTo>
                  <a:pt x="0" y="0"/>
                </a:moveTo>
                <a:lnTo>
                  <a:pt x="1328738" y="0"/>
                </a:lnTo>
                <a:lnTo>
                  <a:pt x="1328738"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335524" y="946404"/>
            <a:ext cx="7853362" cy="7843838"/>
          </a:xfrm>
          <a:custGeom>
            <a:avLst/>
            <a:gdLst/>
            <a:ahLst/>
            <a:cxnLst/>
            <a:rect r="r" b="b" t="t" l="l"/>
            <a:pathLst>
              <a:path h="7843838" w="7853362">
                <a:moveTo>
                  <a:pt x="0" y="0"/>
                </a:moveTo>
                <a:lnTo>
                  <a:pt x="7853362" y="0"/>
                </a:lnTo>
                <a:lnTo>
                  <a:pt x="7853362" y="7843838"/>
                </a:lnTo>
                <a:lnTo>
                  <a:pt x="0" y="784383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0" y="0"/>
            <a:ext cx="425196" cy="10287000"/>
            <a:chOff x="0" y="0"/>
            <a:chExt cx="566928" cy="13716000"/>
          </a:xfrm>
        </p:grpSpPr>
        <p:sp>
          <p:nvSpPr>
            <p:cNvPr name="Freeform 5" id="5"/>
            <p:cNvSpPr/>
            <p:nvPr/>
          </p:nvSpPr>
          <p:spPr>
            <a:xfrm flipH="false" flipV="false" rot="0">
              <a:off x="0" y="0"/>
              <a:ext cx="566928" cy="13716000"/>
            </a:xfrm>
            <a:custGeom>
              <a:avLst/>
              <a:gdLst/>
              <a:ahLst/>
              <a:cxnLst/>
              <a:rect r="r" b="b" t="t" l="l"/>
              <a:pathLst>
                <a:path h="13716000" w="566928">
                  <a:moveTo>
                    <a:pt x="0" y="0"/>
                  </a:moveTo>
                  <a:lnTo>
                    <a:pt x="566928" y="0"/>
                  </a:lnTo>
                  <a:lnTo>
                    <a:pt x="566928" y="13716000"/>
                  </a:lnTo>
                  <a:lnTo>
                    <a:pt x="0" y="13716000"/>
                  </a:lnTo>
                  <a:close/>
                </a:path>
              </a:pathLst>
            </a:custGeom>
            <a:solidFill>
              <a:srgbClr val="3B3460"/>
            </a:solidFill>
          </p:spPr>
        </p:sp>
      </p:grpSp>
      <p:grpSp>
        <p:nvGrpSpPr>
          <p:cNvPr name="Group 6" id="6"/>
          <p:cNvGrpSpPr/>
          <p:nvPr/>
        </p:nvGrpSpPr>
        <p:grpSpPr>
          <a:xfrm rot="0">
            <a:off x="1781673" y="1442977"/>
            <a:ext cx="15477627" cy="7525817"/>
            <a:chOff x="0" y="0"/>
            <a:chExt cx="20636836" cy="10034422"/>
          </a:xfrm>
        </p:grpSpPr>
        <p:sp>
          <p:nvSpPr>
            <p:cNvPr name="Freeform 7" id="7"/>
            <p:cNvSpPr/>
            <p:nvPr/>
          </p:nvSpPr>
          <p:spPr>
            <a:xfrm flipH="false" flipV="false" rot="0">
              <a:off x="0" y="0"/>
              <a:ext cx="20636836" cy="10034422"/>
            </a:xfrm>
            <a:custGeom>
              <a:avLst/>
              <a:gdLst/>
              <a:ahLst/>
              <a:cxnLst/>
              <a:rect r="r" b="b" t="t" l="l"/>
              <a:pathLst>
                <a:path h="10034422" w="20636836">
                  <a:moveTo>
                    <a:pt x="0" y="0"/>
                  </a:moveTo>
                  <a:lnTo>
                    <a:pt x="20636836" y="0"/>
                  </a:lnTo>
                  <a:lnTo>
                    <a:pt x="20636836" y="10034422"/>
                  </a:lnTo>
                  <a:lnTo>
                    <a:pt x="0" y="10034422"/>
                  </a:lnTo>
                  <a:close/>
                </a:path>
              </a:pathLst>
            </a:custGeom>
            <a:solidFill>
              <a:srgbClr val="000000">
                <a:alpha val="0"/>
              </a:srgbClr>
            </a:solidFill>
          </p:spPr>
        </p:sp>
        <p:sp>
          <p:nvSpPr>
            <p:cNvPr name="TextBox 8" id="8"/>
            <p:cNvSpPr txBox="true"/>
            <p:nvPr/>
          </p:nvSpPr>
          <p:spPr>
            <a:xfrm>
              <a:off x="0" y="-85725"/>
              <a:ext cx="20636836" cy="10120147"/>
            </a:xfrm>
            <a:prstGeom prst="rect">
              <a:avLst/>
            </a:prstGeom>
          </p:spPr>
          <p:txBody>
            <a:bodyPr anchor="ctr" rtlCol="false" tIns="0" lIns="0" bIns="0" rIns="0"/>
            <a:lstStyle/>
            <a:p>
              <a:pPr algn="ctr">
                <a:lnSpc>
                  <a:spcPts val="11016"/>
                </a:lnSpc>
              </a:pPr>
              <a:r>
                <a:rPr lang="en-US" sz="10200" spc="1019">
                  <a:solidFill>
                    <a:srgbClr val="3B3460"/>
                  </a:solidFill>
                  <a:latin typeface="Popp Kids"/>
                  <a:ea typeface="Popp Kids"/>
                  <a:cs typeface="Popp Kids"/>
                  <a:sym typeface="Popp Kids"/>
                </a:rPr>
                <a:t>“Don’t worry about failures, worry about the chances you miss when you don’t even try.” </a:t>
              </a:r>
            </a:p>
          </p:txBody>
        </p:sp>
      </p:grpSp>
      <p:grpSp>
        <p:nvGrpSpPr>
          <p:cNvPr name="Group 9" id="9"/>
          <p:cNvGrpSpPr/>
          <p:nvPr/>
        </p:nvGrpSpPr>
        <p:grpSpPr>
          <a:xfrm rot="0">
            <a:off x="3322568" y="9016419"/>
            <a:ext cx="12068060" cy="1113418"/>
            <a:chOff x="0" y="0"/>
            <a:chExt cx="16090746" cy="1484558"/>
          </a:xfrm>
        </p:grpSpPr>
        <p:sp>
          <p:nvSpPr>
            <p:cNvPr name="Freeform 10" id="10"/>
            <p:cNvSpPr/>
            <p:nvPr/>
          </p:nvSpPr>
          <p:spPr>
            <a:xfrm flipH="false" flipV="false" rot="0">
              <a:off x="0" y="0"/>
              <a:ext cx="16090747" cy="1484558"/>
            </a:xfrm>
            <a:custGeom>
              <a:avLst/>
              <a:gdLst/>
              <a:ahLst/>
              <a:cxnLst/>
              <a:rect r="r" b="b" t="t" l="l"/>
              <a:pathLst>
                <a:path h="1484558" w="16090747">
                  <a:moveTo>
                    <a:pt x="0" y="0"/>
                  </a:moveTo>
                  <a:lnTo>
                    <a:pt x="16090747" y="0"/>
                  </a:lnTo>
                  <a:lnTo>
                    <a:pt x="16090747" y="1484558"/>
                  </a:lnTo>
                  <a:lnTo>
                    <a:pt x="0" y="1484558"/>
                  </a:lnTo>
                  <a:close/>
                </a:path>
              </a:pathLst>
            </a:custGeom>
            <a:solidFill>
              <a:srgbClr val="000000">
                <a:alpha val="0"/>
              </a:srgbClr>
            </a:solidFill>
          </p:spPr>
        </p:sp>
        <p:sp>
          <p:nvSpPr>
            <p:cNvPr name="TextBox 11" id="11"/>
            <p:cNvSpPr txBox="true"/>
            <p:nvPr/>
          </p:nvSpPr>
          <p:spPr>
            <a:xfrm>
              <a:off x="0" y="-66675"/>
              <a:ext cx="16090746" cy="1551233"/>
            </a:xfrm>
            <a:prstGeom prst="rect">
              <a:avLst/>
            </a:prstGeom>
          </p:spPr>
          <p:txBody>
            <a:bodyPr anchor="t" rtlCol="false" tIns="0" lIns="0" bIns="0" rIns="0"/>
            <a:lstStyle/>
            <a:p>
              <a:pPr algn="ctr">
                <a:lnSpc>
                  <a:spcPts val="3600"/>
                </a:lnSpc>
              </a:pPr>
              <a:r>
                <a:rPr lang="en-US" b="true" sz="3000" spc="600">
                  <a:solidFill>
                    <a:srgbClr val="3B3460"/>
                  </a:solidFill>
                  <a:latin typeface="Popp Kids Bold"/>
                  <a:ea typeface="Popp Kids Bold"/>
                  <a:cs typeface="Popp Kids Bold"/>
                  <a:sym typeface="Popp Kids Bold"/>
                </a:rPr>
                <a:t>- Jack Canfield </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DAGi6Tjd9fM</dc:identifier>
  <dcterms:modified xsi:type="dcterms:W3CDTF">2011-08-01T06:04:30Z</dcterms:modified>
  <cp:revision>1</cp:revision>
  <dc:title>affirmations.pptx</dc:title>
</cp:coreProperties>
</file>